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305" r:id="rId2"/>
    <p:sldId id="262" r:id="rId3"/>
    <p:sldId id="258" r:id="rId4"/>
    <p:sldId id="265" r:id="rId5"/>
    <p:sldId id="306" r:id="rId6"/>
    <p:sldId id="307" r:id="rId7"/>
    <p:sldId id="310" r:id="rId8"/>
    <p:sldId id="308" r:id="rId9"/>
    <p:sldId id="309" r:id="rId10"/>
    <p:sldId id="266" r:id="rId11"/>
    <p:sldId id="267" r:id="rId12"/>
    <p:sldId id="268" r:id="rId13"/>
    <p:sldId id="270" r:id="rId14"/>
    <p:sldId id="272" r:id="rId15"/>
    <p:sldId id="274" r:id="rId16"/>
    <p:sldId id="273" r:id="rId17"/>
    <p:sldId id="282" r:id="rId18"/>
    <p:sldId id="275" r:id="rId19"/>
    <p:sldId id="276" r:id="rId20"/>
    <p:sldId id="278" r:id="rId21"/>
    <p:sldId id="279" r:id="rId22"/>
    <p:sldId id="280" r:id="rId23"/>
    <p:sldId id="288" r:id="rId24"/>
    <p:sldId id="289" r:id="rId25"/>
    <p:sldId id="290" r:id="rId26"/>
    <p:sldId id="291" r:id="rId27"/>
    <p:sldId id="292" r:id="rId28"/>
    <p:sldId id="281" r:id="rId29"/>
    <p:sldId id="283" r:id="rId30"/>
    <p:sldId id="284" r:id="rId31"/>
    <p:sldId id="285" r:id="rId32"/>
    <p:sldId id="286" r:id="rId33"/>
    <p:sldId id="293" r:id="rId34"/>
    <p:sldId id="295" r:id="rId35"/>
    <p:sldId id="304" r:id="rId36"/>
    <p:sldId id="294" r:id="rId37"/>
    <p:sldId id="296" r:id="rId38"/>
    <p:sldId id="297" r:id="rId39"/>
    <p:sldId id="298" r:id="rId40"/>
    <p:sldId id="299" r:id="rId41"/>
    <p:sldId id="300" r:id="rId42"/>
    <p:sldId id="301" r:id="rId43"/>
    <p:sldId id="302" r:id="rId44"/>
    <p:sldId id="303" r:id="rId4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422" y="6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10/25/2023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1231532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10/25/2023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0185485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D8BD707-D9CF-40AE-B4C6-C98DA3205C09}" type="datetimeFigureOut">
              <a:rPr lang="en-US" smtClean="0"/>
              <a:pPr/>
              <a:t>10/25/2023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7587350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1D8BD707-D9CF-40AE-B4C6-C98DA3205C09}" type="datetimeFigureOut">
              <a:rPr lang="en-US" smtClean="0"/>
              <a:pPr/>
              <a:t>10/25/2023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6621807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1D8BD707-D9CF-40AE-B4C6-C98DA3205C09}" type="datetimeFigureOut">
              <a:rPr lang="en-US" smtClean="0"/>
              <a:pPr/>
              <a:t>10/25/2023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6976935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1D8BD707-D9CF-40AE-B4C6-C98DA3205C09}" type="datetimeFigureOut">
              <a:rPr lang="en-US" smtClean="0"/>
              <a:pPr/>
              <a:t>10/25/2023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7067916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10/25/2023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8047451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4"/>
          <p:cNvSpPr>
            <a:spLocks noGrp="1"/>
          </p:cNvSpPr>
          <p:nvPr>
            <p:ph type="dt" sz="half" idx="10"/>
          </p:nvPr>
        </p:nvSpPr>
        <p:spPr/>
        <p:txBody>
          <a:bodyPr/>
          <a:lstStyle/>
          <a:p>
            <a:fld id="{1D8BD707-D9CF-40AE-B4C6-C98DA3205C09}" type="datetimeFigureOut">
              <a:rPr lang="en-US" smtClean="0"/>
              <a:pPr/>
              <a:t>10/25/2023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0978603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1D8BD707-D9CF-40AE-B4C6-C98DA3205C09}" type="datetimeFigureOut">
              <a:rPr lang="en-US" smtClean="0"/>
              <a:pPr/>
              <a:t>10/25/2023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689106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D8BD707-D9CF-40AE-B4C6-C98DA3205C09}" type="datetimeFigureOut">
              <a:rPr lang="en-US" smtClean="0"/>
              <a:pPr/>
              <a:t>10/25/2023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7589452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D8BD707-D9CF-40AE-B4C6-C98DA3205C09}" type="datetimeFigureOut">
              <a:rPr lang="en-US" smtClean="0"/>
              <a:pPr/>
              <a:t>10/25/2023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8078091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D8BD707-D9CF-40AE-B4C6-C98DA3205C09}" type="datetimeFigureOut">
              <a:rPr lang="en-US" smtClean="0"/>
              <a:pPr/>
              <a:t>10/25/2023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7085726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D8BD707-D9CF-40AE-B4C6-C98DA3205C09}" type="datetimeFigureOut">
              <a:rPr lang="en-US" smtClean="0"/>
              <a:pPr/>
              <a:t>10/25/2023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1078363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D8BD707-D9CF-40AE-B4C6-C98DA3205C09}" type="datetimeFigureOut">
              <a:rPr lang="en-US" smtClean="0"/>
              <a:pPr/>
              <a:t>10/25/2023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7330254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10/25/2023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6378570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10/25/2023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9526264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D8BD707-D9CF-40AE-B4C6-C98DA3205C09}" type="datetimeFigureOut">
              <a:rPr lang="en-US" smtClean="0"/>
              <a:pPr/>
              <a:t>10/25/2023</a:t>
            </a:fld>
            <a:endParaRPr lang="en-US"/>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262716577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hyperlink" Target="http://images.reklama.com.ua/2011-10-05/1161199/photos0-800x600.jpeg" TargetMode="Externa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00"/>
          <p:cNvGrpSpPr>
            <a:grpSpLocks/>
          </p:cNvGrpSpPr>
          <p:nvPr/>
        </p:nvGrpSpPr>
        <p:grpSpPr bwMode="auto">
          <a:xfrm>
            <a:off x="419669" y="152400"/>
            <a:ext cx="8526439" cy="6705599"/>
            <a:chOff x="302" y="184"/>
            <a:chExt cx="18711" cy="10307"/>
          </a:xfrm>
        </p:grpSpPr>
        <p:sp>
          <p:nvSpPr>
            <p:cNvPr id="3" name="Rectangle 128"/>
            <p:cNvSpPr>
              <a:spLocks noChangeArrowheads="1"/>
            </p:cNvSpPr>
            <p:nvPr/>
          </p:nvSpPr>
          <p:spPr bwMode="auto">
            <a:xfrm>
              <a:off x="302" y="184"/>
              <a:ext cx="18711" cy="10205"/>
            </a:xfrm>
            <a:prstGeom prst="rect">
              <a:avLst/>
            </a:prstGeom>
            <a:solidFill>
              <a:srgbClr val="DCE6F2"/>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68580" tIns="34290" rIns="68580" bIns="34290" anchor="t" anchorCtr="0" upright="1">
              <a:noAutofit/>
            </a:bodyPr>
            <a:lstStyle/>
            <a:p>
              <a:endParaRPr lang="ru-RU" sz="1350"/>
            </a:p>
          </p:txBody>
        </p:sp>
        <p:sp>
          <p:nvSpPr>
            <p:cNvPr id="5" name="Rectangle 126"/>
            <p:cNvSpPr>
              <a:spLocks noChangeArrowheads="1"/>
            </p:cNvSpPr>
            <p:nvPr/>
          </p:nvSpPr>
          <p:spPr bwMode="auto">
            <a:xfrm>
              <a:off x="303" y="188"/>
              <a:ext cx="4505" cy="3953"/>
            </a:xfrm>
            <a:prstGeom prst="rect">
              <a:avLst/>
            </a:prstGeom>
            <a:noFill/>
            <a:ln w="25908">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vert="horz" wrap="square" lIns="68580" tIns="34290" rIns="68580" bIns="34290" anchor="t" anchorCtr="0" upright="1">
              <a:noAutofit/>
            </a:bodyPr>
            <a:lstStyle/>
            <a:p>
              <a:endParaRPr lang="ru-RU" sz="1350"/>
            </a:p>
          </p:txBody>
        </p:sp>
        <p:pic>
          <p:nvPicPr>
            <p:cNvPr id="17" name="Picture 1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65" y="6470"/>
              <a:ext cx="4229" cy="2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Freeform 112"/>
            <p:cNvSpPr>
              <a:spLocks/>
            </p:cNvSpPr>
            <p:nvPr/>
          </p:nvSpPr>
          <p:spPr bwMode="auto">
            <a:xfrm>
              <a:off x="5542" y="2581"/>
              <a:ext cx="2019" cy="1658"/>
            </a:xfrm>
            <a:custGeom>
              <a:avLst/>
              <a:gdLst>
                <a:gd name="T0" fmla="+- 0 7561 5543"/>
                <a:gd name="T1" fmla="*/ T0 w 2019"/>
                <a:gd name="T2" fmla="+- 0 2224 2224"/>
                <a:gd name="T3" fmla="*/ 2224 h 2016"/>
                <a:gd name="T4" fmla="+- 0 5543 5543"/>
                <a:gd name="T5" fmla="*/ T4 w 2019"/>
                <a:gd name="T6" fmla="+- 0 2224 2224"/>
                <a:gd name="T7" fmla="*/ 2224 h 2016"/>
                <a:gd name="T8" fmla="+- 0 5543 5543"/>
                <a:gd name="T9" fmla="*/ T8 w 2019"/>
                <a:gd name="T10" fmla="+- 0 4240 2224"/>
                <a:gd name="T11" fmla="*/ 4240 h 2016"/>
                <a:gd name="T12" fmla="+- 0 6062 5543"/>
                <a:gd name="T13" fmla="*/ T12 w 2019"/>
                <a:gd name="T14" fmla="+- 0 3721 2224"/>
                <a:gd name="T15" fmla="*/ 3721 h 2016"/>
                <a:gd name="T16" fmla="+- 0 6062 5543"/>
                <a:gd name="T17" fmla="*/ T16 w 2019"/>
                <a:gd name="T18" fmla="+- 0 2743 2224"/>
                <a:gd name="T19" fmla="*/ 2743 h 2016"/>
                <a:gd name="T20" fmla="+- 0 7041 5543"/>
                <a:gd name="T21" fmla="*/ T20 w 2019"/>
                <a:gd name="T22" fmla="+- 0 2743 2224"/>
                <a:gd name="T23" fmla="*/ 2743 h 2016"/>
                <a:gd name="T24" fmla="+- 0 7561 5543"/>
                <a:gd name="T25" fmla="*/ T24 w 2019"/>
                <a:gd name="T26" fmla="+- 0 2224 2224"/>
                <a:gd name="T27" fmla="*/ 2224 h 2016"/>
              </a:gdLst>
              <a:ahLst/>
              <a:cxnLst>
                <a:cxn ang="0">
                  <a:pos x="T1" y="T3"/>
                </a:cxn>
                <a:cxn ang="0">
                  <a:pos x="T5" y="T7"/>
                </a:cxn>
                <a:cxn ang="0">
                  <a:pos x="T9" y="T11"/>
                </a:cxn>
                <a:cxn ang="0">
                  <a:pos x="T13" y="T15"/>
                </a:cxn>
                <a:cxn ang="0">
                  <a:pos x="T17" y="T19"/>
                </a:cxn>
                <a:cxn ang="0">
                  <a:pos x="T21" y="T23"/>
                </a:cxn>
                <a:cxn ang="0">
                  <a:pos x="T25" y="T27"/>
                </a:cxn>
              </a:cxnLst>
              <a:rect l="0" t="0" r="r" b="b"/>
              <a:pathLst>
                <a:path w="2019" h="2016">
                  <a:moveTo>
                    <a:pt x="2018" y="0"/>
                  </a:moveTo>
                  <a:lnTo>
                    <a:pt x="0" y="0"/>
                  </a:lnTo>
                  <a:lnTo>
                    <a:pt x="0" y="2016"/>
                  </a:lnTo>
                  <a:lnTo>
                    <a:pt x="519" y="1497"/>
                  </a:lnTo>
                  <a:lnTo>
                    <a:pt x="519" y="519"/>
                  </a:lnTo>
                  <a:lnTo>
                    <a:pt x="1498" y="519"/>
                  </a:lnTo>
                  <a:lnTo>
                    <a:pt x="2018" y="0"/>
                  </a:lnTo>
                  <a:close/>
                </a:path>
              </a:pathLst>
            </a:custGeom>
            <a:solidFill>
              <a:srgbClr val="4BACC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68580" tIns="34290" rIns="68580" bIns="34290" anchor="t" anchorCtr="0" upright="1">
              <a:noAutofit/>
            </a:bodyPr>
            <a:lstStyle/>
            <a:p>
              <a:endParaRPr lang="ru-RU" sz="1350"/>
            </a:p>
          </p:txBody>
        </p:sp>
        <p:sp>
          <p:nvSpPr>
            <p:cNvPr id="20" name="Freeform 111"/>
            <p:cNvSpPr>
              <a:spLocks/>
            </p:cNvSpPr>
            <p:nvPr/>
          </p:nvSpPr>
          <p:spPr bwMode="auto">
            <a:xfrm>
              <a:off x="5542" y="2223"/>
              <a:ext cx="2019" cy="2016"/>
            </a:xfrm>
            <a:custGeom>
              <a:avLst/>
              <a:gdLst>
                <a:gd name="T0" fmla="+- 0 5543 5543"/>
                <a:gd name="T1" fmla="*/ T0 w 2019"/>
                <a:gd name="T2" fmla="+- 0 2224 2224"/>
                <a:gd name="T3" fmla="*/ 2224 h 2016"/>
                <a:gd name="T4" fmla="+- 0 7561 5543"/>
                <a:gd name="T5" fmla="*/ T4 w 2019"/>
                <a:gd name="T6" fmla="+- 0 2224 2224"/>
                <a:gd name="T7" fmla="*/ 2224 h 2016"/>
                <a:gd name="T8" fmla="+- 0 7041 5543"/>
                <a:gd name="T9" fmla="*/ T8 w 2019"/>
                <a:gd name="T10" fmla="+- 0 2743 2224"/>
                <a:gd name="T11" fmla="*/ 2743 h 2016"/>
                <a:gd name="T12" fmla="+- 0 6062 5543"/>
                <a:gd name="T13" fmla="*/ T12 w 2019"/>
                <a:gd name="T14" fmla="+- 0 2743 2224"/>
                <a:gd name="T15" fmla="*/ 2743 h 2016"/>
                <a:gd name="T16" fmla="+- 0 6062 5543"/>
                <a:gd name="T17" fmla="*/ T16 w 2019"/>
                <a:gd name="T18" fmla="+- 0 3721 2224"/>
                <a:gd name="T19" fmla="*/ 3721 h 2016"/>
                <a:gd name="T20" fmla="+- 0 5543 5543"/>
                <a:gd name="T21" fmla="*/ T20 w 2019"/>
                <a:gd name="T22" fmla="+- 0 4240 2224"/>
                <a:gd name="T23" fmla="*/ 4240 h 2016"/>
                <a:gd name="T24" fmla="+- 0 5543 5543"/>
                <a:gd name="T25" fmla="*/ T24 w 2019"/>
                <a:gd name="T26" fmla="+- 0 2224 2224"/>
                <a:gd name="T27" fmla="*/ 2224 h 2016"/>
              </a:gdLst>
              <a:ahLst/>
              <a:cxnLst>
                <a:cxn ang="0">
                  <a:pos x="T1" y="T3"/>
                </a:cxn>
                <a:cxn ang="0">
                  <a:pos x="T5" y="T7"/>
                </a:cxn>
                <a:cxn ang="0">
                  <a:pos x="T9" y="T11"/>
                </a:cxn>
                <a:cxn ang="0">
                  <a:pos x="T13" y="T15"/>
                </a:cxn>
                <a:cxn ang="0">
                  <a:pos x="T17" y="T19"/>
                </a:cxn>
                <a:cxn ang="0">
                  <a:pos x="T21" y="T23"/>
                </a:cxn>
                <a:cxn ang="0">
                  <a:pos x="T25" y="T27"/>
                </a:cxn>
              </a:cxnLst>
              <a:rect l="0" t="0" r="r" b="b"/>
              <a:pathLst>
                <a:path w="2019" h="2016">
                  <a:moveTo>
                    <a:pt x="0" y="0"/>
                  </a:moveTo>
                  <a:lnTo>
                    <a:pt x="2018" y="0"/>
                  </a:lnTo>
                  <a:lnTo>
                    <a:pt x="1498" y="519"/>
                  </a:lnTo>
                  <a:lnTo>
                    <a:pt x="519" y="519"/>
                  </a:lnTo>
                  <a:lnTo>
                    <a:pt x="519" y="1497"/>
                  </a:lnTo>
                  <a:lnTo>
                    <a:pt x="0" y="2016"/>
                  </a:lnTo>
                  <a:lnTo>
                    <a:pt x="0" y="0"/>
                  </a:lnTo>
                  <a:close/>
                </a:path>
              </a:pathLst>
            </a:custGeom>
            <a:noFill/>
            <a:ln w="25908">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rot="0" vert="horz" wrap="square" lIns="68580" tIns="34290" rIns="68580" bIns="34290" anchor="t" anchorCtr="0" upright="1">
              <a:noAutofit/>
            </a:bodyPr>
            <a:lstStyle/>
            <a:p>
              <a:endParaRPr lang="ru-RU" sz="1350"/>
            </a:p>
          </p:txBody>
        </p:sp>
        <p:sp>
          <p:nvSpPr>
            <p:cNvPr id="21" name="Freeform 110"/>
            <p:cNvSpPr>
              <a:spLocks/>
            </p:cNvSpPr>
            <p:nvPr/>
          </p:nvSpPr>
          <p:spPr bwMode="auto">
            <a:xfrm>
              <a:off x="16623" y="2581"/>
              <a:ext cx="2019" cy="1764"/>
            </a:xfrm>
            <a:custGeom>
              <a:avLst/>
              <a:gdLst>
                <a:gd name="T0" fmla="+- 0 18642 16624"/>
                <a:gd name="T1" fmla="*/ T0 w 2019"/>
                <a:gd name="T2" fmla="+- 0 2327 2327"/>
                <a:gd name="T3" fmla="*/ 2327 h 2019"/>
                <a:gd name="T4" fmla="+- 0 16624 16624"/>
                <a:gd name="T5" fmla="*/ T4 w 2019"/>
                <a:gd name="T6" fmla="+- 0 2327 2327"/>
                <a:gd name="T7" fmla="*/ 2327 h 2019"/>
                <a:gd name="T8" fmla="+- 0 17144 16624"/>
                <a:gd name="T9" fmla="*/ T8 w 2019"/>
                <a:gd name="T10" fmla="+- 0 2847 2327"/>
                <a:gd name="T11" fmla="*/ 2847 h 2019"/>
                <a:gd name="T12" fmla="+- 0 18122 16624"/>
                <a:gd name="T13" fmla="*/ T12 w 2019"/>
                <a:gd name="T14" fmla="+- 0 2847 2327"/>
                <a:gd name="T15" fmla="*/ 2847 h 2019"/>
                <a:gd name="T16" fmla="+- 0 18122 16624"/>
                <a:gd name="T17" fmla="*/ T16 w 2019"/>
                <a:gd name="T18" fmla="+- 0 3825 2327"/>
                <a:gd name="T19" fmla="*/ 3825 h 2019"/>
                <a:gd name="T20" fmla="+- 0 18642 16624"/>
                <a:gd name="T21" fmla="*/ T20 w 2019"/>
                <a:gd name="T22" fmla="+- 0 4345 2327"/>
                <a:gd name="T23" fmla="*/ 4345 h 2019"/>
                <a:gd name="T24" fmla="+- 0 18642 16624"/>
                <a:gd name="T25" fmla="*/ T24 w 2019"/>
                <a:gd name="T26" fmla="+- 0 2327 2327"/>
                <a:gd name="T27" fmla="*/ 2327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9" h="2019">
                  <a:moveTo>
                    <a:pt x="2018" y="0"/>
                  </a:moveTo>
                  <a:lnTo>
                    <a:pt x="0" y="0"/>
                  </a:lnTo>
                  <a:lnTo>
                    <a:pt x="520" y="520"/>
                  </a:lnTo>
                  <a:lnTo>
                    <a:pt x="1498" y="520"/>
                  </a:lnTo>
                  <a:lnTo>
                    <a:pt x="1498" y="1498"/>
                  </a:lnTo>
                  <a:lnTo>
                    <a:pt x="2018" y="2018"/>
                  </a:lnTo>
                  <a:lnTo>
                    <a:pt x="2018" y="0"/>
                  </a:lnTo>
                  <a:close/>
                </a:path>
              </a:pathLst>
            </a:custGeom>
            <a:solidFill>
              <a:srgbClr val="47D87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68580" tIns="34290" rIns="68580" bIns="34290" anchor="t" anchorCtr="0" upright="1">
              <a:noAutofit/>
            </a:bodyPr>
            <a:lstStyle/>
            <a:p>
              <a:endParaRPr lang="ru-RU" sz="1350"/>
            </a:p>
          </p:txBody>
        </p:sp>
        <p:sp>
          <p:nvSpPr>
            <p:cNvPr id="22" name="Freeform 109"/>
            <p:cNvSpPr>
              <a:spLocks/>
            </p:cNvSpPr>
            <p:nvPr/>
          </p:nvSpPr>
          <p:spPr bwMode="auto">
            <a:xfrm>
              <a:off x="16623" y="2326"/>
              <a:ext cx="2019" cy="2019"/>
            </a:xfrm>
            <a:custGeom>
              <a:avLst/>
              <a:gdLst>
                <a:gd name="T0" fmla="+- 0 18642 16624"/>
                <a:gd name="T1" fmla="*/ T0 w 2019"/>
                <a:gd name="T2" fmla="+- 0 2327 2327"/>
                <a:gd name="T3" fmla="*/ 2327 h 2019"/>
                <a:gd name="T4" fmla="+- 0 18642 16624"/>
                <a:gd name="T5" fmla="*/ T4 w 2019"/>
                <a:gd name="T6" fmla="+- 0 4345 2327"/>
                <a:gd name="T7" fmla="*/ 4345 h 2019"/>
                <a:gd name="T8" fmla="+- 0 18122 16624"/>
                <a:gd name="T9" fmla="*/ T8 w 2019"/>
                <a:gd name="T10" fmla="+- 0 3825 2327"/>
                <a:gd name="T11" fmla="*/ 3825 h 2019"/>
                <a:gd name="T12" fmla="+- 0 18122 16624"/>
                <a:gd name="T13" fmla="*/ T12 w 2019"/>
                <a:gd name="T14" fmla="+- 0 2847 2327"/>
                <a:gd name="T15" fmla="*/ 2847 h 2019"/>
                <a:gd name="T16" fmla="+- 0 17144 16624"/>
                <a:gd name="T17" fmla="*/ T16 w 2019"/>
                <a:gd name="T18" fmla="+- 0 2847 2327"/>
                <a:gd name="T19" fmla="*/ 2847 h 2019"/>
                <a:gd name="T20" fmla="+- 0 16624 16624"/>
                <a:gd name="T21" fmla="*/ T20 w 2019"/>
                <a:gd name="T22" fmla="+- 0 2327 2327"/>
                <a:gd name="T23" fmla="*/ 2327 h 2019"/>
                <a:gd name="T24" fmla="+- 0 18642 16624"/>
                <a:gd name="T25" fmla="*/ T24 w 2019"/>
                <a:gd name="T26" fmla="+- 0 2327 2327"/>
                <a:gd name="T27" fmla="*/ 2327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9" h="2019">
                  <a:moveTo>
                    <a:pt x="2018" y="0"/>
                  </a:moveTo>
                  <a:lnTo>
                    <a:pt x="2018" y="2018"/>
                  </a:lnTo>
                  <a:lnTo>
                    <a:pt x="1498" y="1498"/>
                  </a:lnTo>
                  <a:lnTo>
                    <a:pt x="1498" y="520"/>
                  </a:lnTo>
                  <a:lnTo>
                    <a:pt x="520" y="520"/>
                  </a:lnTo>
                  <a:lnTo>
                    <a:pt x="0" y="0"/>
                  </a:lnTo>
                  <a:lnTo>
                    <a:pt x="2018" y="0"/>
                  </a:lnTo>
                  <a:close/>
                </a:path>
              </a:pathLst>
            </a:custGeom>
            <a:noFill/>
            <a:ln w="25908">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rot="0" vert="horz" wrap="square" lIns="68580" tIns="34290" rIns="68580" bIns="34290" anchor="t" anchorCtr="0" upright="1">
              <a:noAutofit/>
            </a:bodyPr>
            <a:lstStyle/>
            <a:p>
              <a:endParaRPr lang="ru-RU" sz="1350"/>
            </a:p>
          </p:txBody>
        </p:sp>
        <p:sp>
          <p:nvSpPr>
            <p:cNvPr id="23" name="Freeform 108"/>
            <p:cNvSpPr>
              <a:spLocks/>
            </p:cNvSpPr>
            <p:nvPr/>
          </p:nvSpPr>
          <p:spPr bwMode="auto">
            <a:xfrm>
              <a:off x="5658" y="8298"/>
              <a:ext cx="2016" cy="2019"/>
            </a:xfrm>
            <a:custGeom>
              <a:avLst/>
              <a:gdLst>
                <a:gd name="T0" fmla="+- 0 5658 5658"/>
                <a:gd name="T1" fmla="*/ T0 w 2016"/>
                <a:gd name="T2" fmla="+- 0 8298 8298"/>
                <a:gd name="T3" fmla="*/ 8298 h 2019"/>
                <a:gd name="T4" fmla="+- 0 5658 5658"/>
                <a:gd name="T5" fmla="*/ T4 w 2016"/>
                <a:gd name="T6" fmla="+- 0 10316 8298"/>
                <a:gd name="T7" fmla="*/ 10316 h 2019"/>
                <a:gd name="T8" fmla="+- 0 7674 5658"/>
                <a:gd name="T9" fmla="*/ T8 w 2016"/>
                <a:gd name="T10" fmla="+- 0 10316 8298"/>
                <a:gd name="T11" fmla="*/ 10316 h 2019"/>
                <a:gd name="T12" fmla="+- 0 7155 5658"/>
                <a:gd name="T13" fmla="*/ T12 w 2016"/>
                <a:gd name="T14" fmla="+- 0 9797 8298"/>
                <a:gd name="T15" fmla="*/ 9797 h 2019"/>
                <a:gd name="T16" fmla="+- 0 6178 5658"/>
                <a:gd name="T17" fmla="*/ T16 w 2016"/>
                <a:gd name="T18" fmla="+- 0 9797 8298"/>
                <a:gd name="T19" fmla="*/ 9797 h 2019"/>
                <a:gd name="T20" fmla="+- 0 6178 5658"/>
                <a:gd name="T21" fmla="*/ T20 w 2016"/>
                <a:gd name="T22" fmla="+- 0 8818 8298"/>
                <a:gd name="T23" fmla="*/ 8818 h 2019"/>
                <a:gd name="T24" fmla="+- 0 5658 5658"/>
                <a:gd name="T25" fmla="*/ T24 w 2016"/>
                <a:gd name="T26" fmla="+- 0 8298 8298"/>
                <a:gd name="T27" fmla="*/ 8298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6" h="2019">
                  <a:moveTo>
                    <a:pt x="0" y="0"/>
                  </a:moveTo>
                  <a:lnTo>
                    <a:pt x="0" y="2018"/>
                  </a:lnTo>
                  <a:lnTo>
                    <a:pt x="2016" y="2018"/>
                  </a:lnTo>
                  <a:lnTo>
                    <a:pt x="1497" y="1499"/>
                  </a:lnTo>
                  <a:lnTo>
                    <a:pt x="520" y="1499"/>
                  </a:lnTo>
                  <a:lnTo>
                    <a:pt x="520" y="520"/>
                  </a:lnTo>
                  <a:lnTo>
                    <a:pt x="0" y="0"/>
                  </a:lnTo>
                  <a:close/>
                </a:path>
              </a:pathLst>
            </a:custGeom>
            <a:solidFill>
              <a:srgbClr val="ACE94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68580" tIns="34290" rIns="68580" bIns="34290" anchor="t" anchorCtr="0" upright="1">
              <a:noAutofit/>
            </a:bodyPr>
            <a:lstStyle/>
            <a:p>
              <a:endParaRPr lang="ru-RU" sz="1350"/>
            </a:p>
          </p:txBody>
        </p:sp>
        <p:sp>
          <p:nvSpPr>
            <p:cNvPr id="24" name="Freeform 107"/>
            <p:cNvSpPr>
              <a:spLocks/>
            </p:cNvSpPr>
            <p:nvPr/>
          </p:nvSpPr>
          <p:spPr bwMode="auto">
            <a:xfrm>
              <a:off x="5658" y="8298"/>
              <a:ext cx="2016" cy="2019"/>
            </a:xfrm>
            <a:custGeom>
              <a:avLst/>
              <a:gdLst>
                <a:gd name="T0" fmla="+- 0 5658 5658"/>
                <a:gd name="T1" fmla="*/ T0 w 2016"/>
                <a:gd name="T2" fmla="+- 0 10316 8298"/>
                <a:gd name="T3" fmla="*/ 10316 h 2019"/>
                <a:gd name="T4" fmla="+- 0 5658 5658"/>
                <a:gd name="T5" fmla="*/ T4 w 2016"/>
                <a:gd name="T6" fmla="+- 0 8298 8298"/>
                <a:gd name="T7" fmla="*/ 8298 h 2019"/>
                <a:gd name="T8" fmla="+- 0 6178 5658"/>
                <a:gd name="T9" fmla="*/ T8 w 2016"/>
                <a:gd name="T10" fmla="+- 0 8818 8298"/>
                <a:gd name="T11" fmla="*/ 8818 h 2019"/>
                <a:gd name="T12" fmla="+- 0 6178 5658"/>
                <a:gd name="T13" fmla="*/ T12 w 2016"/>
                <a:gd name="T14" fmla="+- 0 9797 8298"/>
                <a:gd name="T15" fmla="*/ 9797 h 2019"/>
                <a:gd name="T16" fmla="+- 0 7155 5658"/>
                <a:gd name="T17" fmla="*/ T16 w 2016"/>
                <a:gd name="T18" fmla="+- 0 9797 8298"/>
                <a:gd name="T19" fmla="*/ 9797 h 2019"/>
                <a:gd name="T20" fmla="+- 0 7674 5658"/>
                <a:gd name="T21" fmla="*/ T20 w 2016"/>
                <a:gd name="T22" fmla="+- 0 10316 8298"/>
                <a:gd name="T23" fmla="*/ 10316 h 2019"/>
                <a:gd name="T24" fmla="+- 0 5658 5658"/>
                <a:gd name="T25" fmla="*/ T24 w 2016"/>
                <a:gd name="T26" fmla="+- 0 10316 8298"/>
                <a:gd name="T27" fmla="*/ 10316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6" h="2019">
                  <a:moveTo>
                    <a:pt x="0" y="2018"/>
                  </a:moveTo>
                  <a:lnTo>
                    <a:pt x="0" y="0"/>
                  </a:lnTo>
                  <a:lnTo>
                    <a:pt x="520" y="520"/>
                  </a:lnTo>
                  <a:lnTo>
                    <a:pt x="520" y="1499"/>
                  </a:lnTo>
                  <a:lnTo>
                    <a:pt x="1497" y="1499"/>
                  </a:lnTo>
                  <a:lnTo>
                    <a:pt x="2016" y="2018"/>
                  </a:lnTo>
                  <a:lnTo>
                    <a:pt x="0" y="2018"/>
                  </a:lnTo>
                  <a:close/>
                </a:path>
              </a:pathLst>
            </a:custGeom>
            <a:noFill/>
            <a:ln w="25908">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rot="0" vert="horz" wrap="square" lIns="68580" tIns="34290" rIns="68580" bIns="34290" anchor="t" anchorCtr="0" upright="1">
              <a:noAutofit/>
            </a:bodyPr>
            <a:lstStyle/>
            <a:p>
              <a:endParaRPr lang="ru-RU" sz="1350"/>
            </a:p>
          </p:txBody>
        </p:sp>
        <p:sp>
          <p:nvSpPr>
            <p:cNvPr id="25" name="Freeform 106"/>
            <p:cNvSpPr>
              <a:spLocks/>
            </p:cNvSpPr>
            <p:nvPr/>
          </p:nvSpPr>
          <p:spPr bwMode="auto">
            <a:xfrm>
              <a:off x="16623" y="8298"/>
              <a:ext cx="2019" cy="2019"/>
            </a:xfrm>
            <a:custGeom>
              <a:avLst/>
              <a:gdLst>
                <a:gd name="T0" fmla="+- 0 18642 16624"/>
                <a:gd name="T1" fmla="*/ T0 w 2019"/>
                <a:gd name="T2" fmla="+- 0 8298 8298"/>
                <a:gd name="T3" fmla="*/ 8298 h 2019"/>
                <a:gd name="T4" fmla="+- 0 18122 16624"/>
                <a:gd name="T5" fmla="*/ T4 w 2019"/>
                <a:gd name="T6" fmla="+- 0 8818 8298"/>
                <a:gd name="T7" fmla="*/ 8818 h 2019"/>
                <a:gd name="T8" fmla="+- 0 18122 16624"/>
                <a:gd name="T9" fmla="*/ T8 w 2019"/>
                <a:gd name="T10" fmla="+- 0 9796 8298"/>
                <a:gd name="T11" fmla="*/ 9796 h 2019"/>
                <a:gd name="T12" fmla="+- 0 17144 16624"/>
                <a:gd name="T13" fmla="*/ T12 w 2019"/>
                <a:gd name="T14" fmla="+- 0 9796 8298"/>
                <a:gd name="T15" fmla="*/ 9796 h 2019"/>
                <a:gd name="T16" fmla="+- 0 16624 16624"/>
                <a:gd name="T17" fmla="*/ T16 w 2019"/>
                <a:gd name="T18" fmla="+- 0 10316 8298"/>
                <a:gd name="T19" fmla="*/ 10316 h 2019"/>
                <a:gd name="T20" fmla="+- 0 18642 16624"/>
                <a:gd name="T21" fmla="*/ T20 w 2019"/>
                <a:gd name="T22" fmla="+- 0 10316 8298"/>
                <a:gd name="T23" fmla="*/ 10316 h 2019"/>
                <a:gd name="T24" fmla="+- 0 18642 16624"/>
                <a:gd name="T25" fmla="*/ T24 w 2019"/>
                <a:gd name="T26" fmla="+- 0 8298 8298"/>
                <a:gd name="T27" fmla="*/ 8298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9" h="2019">
                  <a:moveTo>
                    <a:pt x="2018" y="0"/>
                  </a:moveTo>
                  <a:lnTo>
                    <a:pt x="1498" y="520"/>
                  </a:lnTo>
                  <a:lnTo>
                    <a:pt x="1498" y="1498"/>
                  </a:lnTo>
                  <a:lnTo>
                    <a:pt x="520" y="1498"/>
                  </a:lnTo>
                  <a:lnTo>
                    <a:pt x="0" y="2018"/>
                  </a:lnTo>
                  <a:lnTo>
                    <a:pt x="2018" y="2018"/>
                  </a:lnTo>
                  <a:lnTo>
                    <a:pt x="2018" y="0"/>
                  </a:lnTo>
                  <a:close/>
                </a:path>
              </a:pathLst>
            </a:custGeom>
            <a:solidFill>
              <a:srgbClr val="F7964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68580" tIns="34290" rIns="68580" bIns="34290" anchor="t" anchorCtr="0" upright="1">
              <a:noAutofit/>
            </a:bodyPr>
            <a:lstStyle/>
            <a:p>
              <a:endParaRPr lang="ru-RU" sz="1350"/>
            </a:p>
          </p:txBody>
        </p:sp>
        <p:sp>
          <p:nvSpPr>
            <p:cNvPr id="26" name="Freeform 105"/>
            <p:cNvSpPr>
              <a:spLocks/>
            </p:cNvSpPr>
            <p:nvPr/>
          </p:nvSpPr>
          <p:spPr bwMode="auto">
            <a:xfrm>
              <a:off x="16623" y="8298"/>
              <a:ext cx="2019" cy="2019"/>
            </a:xfrm>
            <a:custGeom>
              <a:avLst/>
              <a:gdLst>
                <a:gd name="T0" fmla="+- 0 18642 16624"/>
                <a:gd name="T1" fmla="*/ T0 w 2019"/>
                <a:gd name="T2" fmla="+- 0 10316 8298"/>
                <a:gd name="T3" fmla="*/ 10316 h 2019"/>
                <a:gd name="T4" fmla="+- 0 16624 16624"/>
                <a:gd name="T5" fmla="*/ T4 w 2019"/>
                <a:gd name="T6" fmla="+- 0 10316 8298"/>
                <a:gd name="T7" fmla="*/ 10316 h 2019"/>
                <a:gd name="T8" fmla="+- 0 17144 16624"/>
                <a:gd name="T9" fmla="*/ T8 w 2019"/>
                <a:gd name="T10" fmla="+- 0 9796 8298"/>
                <a:gd name="T11" fmla="*/ 9796 h 2019"/>
                <a:gd name="T12" fmla="+- 0 18122 16624"/>
                <a:gd name="T13" fmla="*/ T12 w 2019"/>
                <a:gd name="T14" fmla="+- 0 9796 8298"/>
                <a:gd name="T15" fmla="*/ 9796 h 2019"/>
                <a:gd name="T16" fmla="+- 0 18122 16624"/>
                <a:gd name="T17" fmla="*/ T16 w 2019"/>
                <a:gd name="T18" fmla="+- 0 8818 8298"/>
                <a:gd name="T19" fmla="*/ 8818 h 2019"/>
                <a:gd name="T20" fmla="+- 0 18642 16624"/>
                <a:gd name="T21" fmla="*/ T20 w 2019"/>
                <a:gd name="T22" fmla="+- 0 8298 8298"/>
                <a:gd name="T23" fmla="*/ 8298 h 2019"/>
                <a:gd name="T24" fmla="+- 0 18642 16624"/>
                <a:gd name="T25" fmla="*/ T24 w 2019"/>
                <a:gd name="T26" fmla="+- 0 10316 8298"/>
                <a:gd name="T27" fmla="*/ 10316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9" h="2019">
                  <a:moveTo>
                    <a:pt x="2018" y="2018"/>
                  </a:moveTo>
                  <a:lnTo>
                    <a:pt x="0" y="2018"/>
                  </a:lnTo>
                  <a:lnTo>
                    <a:pt x="520" y="1498"/>
                  </a:lnTo>
                  <a:lnTo>
                    <a:pt x="1498" y="1498"/>
                  </a:lnTo>
                  <a:lnTo>
                    <a:pt x="1498" y="520"/>
                  </a:lnTo>
                  <a:lnTo>
                    <a:pt x="2018" y="0"/>
                  </a:lnTo>
                  <a:lnTo>
                    <a:pt x="2018" y="2018"/>
                  </a:lnTo>
                  <a:close/>
                </a:path>
              </a:pathLst>
            </a:custGeom>
            <a:noFill/>
            <a:ln w="25908">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rot="0" vert="horz" wrap="square" lIns="68580" tIns="34290" rIns="68580" bIns="34290" anchor="t" anchorCtr="0" upright="1">
              <a:noAutofit/>
            </a:bodyPr>
            <a:lstStyle/>
            <a:p>
              <a:endParaRPr lang="ru-RU" sz="1350"/>
            </a:p>
          </p:txBody>
        </p:sp>
        <p:pic>
          <p:nvPicPr>
            <p:cNvPr id="27" name="Picture 10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2" y="376"/>
              <a:ext cx="13780" cy="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1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5" y="7327"/>
              <a:ext cx="4400" cy="3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9" name="Прямоугольник 28"/>
          <p:cNvSpPr/>
          <p:nvPr/>
        </p:nvSpPr>
        <p:spPr>
          <a:xfrm>
            <a:off x="2615859" y="1445182"/>
            <a:ext cx="5982230" cy="553998"/>
          </a:xfrm>
          <a:prstGeom prst="rect">
            <a:avLst/>
          </a:prstGeom>
        </p:spPr>
        <p:txBody>
          <a:bodyPr wrap="square">
            <a:spAutoFit/>
          </a:bodyPr>
          <a:lstStyle/>
          <a:p>
            <a:r>
              <a:rPr lang="uz-Cyrl-UZ" sz="1500" dirty="0">
                <a:solidFill>
                  <a:srgbClr val="FF0000"/>
                </a:solidFill>
                <a:latin typeface="Times New Roman" panose="02020603050405020304" pitchFamily="18" charset="0"/>
                <a:ea typeface="Times New Roman" panose="02020603050405020304" pitchFamily="18" charset="0"/>
              </a:rPr>
              <a:t>                       </a:t>
            </a:r>
            <a:endParaRPr lang="en-US" sz="1500" dirty="0">
              <a:solidFill>
                <a:srgbClr val="FF0000"/>
              </a:solidFill>
              <a:latin typeface="Times New Roman" panose="02020603050405020304" pitchFamily="18" charset="0"/>
              <a:ea typeface="Times New Roman" panose="02020603050405020304" pitchFamily="18" charset="0"/>
            </a:endParaRPr>
          </a:p>
          <a:p>
            <a:r>
              <a:rPr lang="en-US" sz="1500" b="1" dirty="0">
                <a:solidFill>
                  <a:srgbClr val="FF0000"/>
                </a:solidFill>
                <a:latin typeface="Times New Roman" panose="02020603050405020304" pitchFamily="18" charset="0"/>
                <a:ea typeface="Times New Roman" panose="02020603050405020304" pitchFamily="18" charset="0"/>
              </a:rPr>
              <a:t>            </a:t>
            </a:r>
            <a:endParaRPr lang="ru-RU" b="1" dirty="0"/>
          </a:p>
        </p:txBody>
      </p:sp>
      <p:sp>
        <p:nvSpPr>
          <p:cNvPr id="30" name="Прямоугольник 29"/>
          <p:cNvSpPr/>
          <p:nvPr/>
        </p:nvSpPr>
        <p:spPr>
          <a:xfrm>
            <a:off x="304800" y="277313"/>
            <a:ext cx="2192821" cy="1518877"/>
          </a:xfrm>
          <a:prstGeom prst="rect">
            <a:avLst/>
          </a:prstGeom>
        </p:spPr>
        <p:txBody>
          <a:bodyPr wrap="square">
            <a:spAutoFit/>
          </a:bodyPr>
          <a:lstStyle/>
          <a:p>
            <a:pPr marL="141923" marR="18098" indent="-476" algn="ctr">
              <a:lnSpc>
                <a:spcPct val="103000"/>
              </a:lnSpc>
            </a:pPr>
            <a:r>
              <a:rPr lang="en-US" sz="1500" b="1" dirty="0">
                <a:solidFill>
                  <a:srgbClr val="0070C0"/>
                </a:solidFill>
                <a:latin typeface="Times New Roman" panose="02020603050405020304" pitchFamily="18" charset="0"/>
                <a:cs typeface="Times New Roman" panose="02020603050405020304" pitchFamily="18" charset="0"/>
              </a:rPr>
              <a:t>“</a:t>
            </a:r>
            <a:r>
              <a:rPr lang="uz-Latn-UZ" sz="1500" b="1" dirty="0">
                <a:solidFill>
                  <a:srgbClr val="0070C0"/>
                </a:solidFill>
                <a:latin typeface="Times New Roman" panose="02020603050405020304" pitchFamily="18" charset="0"/>
                <a:cs typeface="Times New Roman" panose="02020603050405020304" pitchFamily="18" charset="0"/>
              </a:rPr>
              <a:t>BUHGALTERIYA HISOBI VA MOLIYA</a:t>
            </a:r>
            <a:r>
              <a:rPr lang="en-US" sz="1500" b="1" dirty="0">
                <a:solidFill>
                  <a:srgbClr val="0070C0"/>
                </a:solidFill>
                <a:latin typeface="Times New Roman" panose="02020603050405020304" pitchFamily="18" charset="0"/>
                <a:cs typeface="Times New Roman" panose="02020603050405020304" pitchFamily="18" charset="0"/>
              </a:rPr>
              <a:t>”</a:t>
            </a:r>
            <a:r>
              <a:rPr lang="en-US" sz="15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500" b="1" dirty="0">
                <a:solidFill>
                  <a:srgbClr val="0070C0"/>
                </a:solidFill>
                <a:latin typeface="Times New Roman" panose="02020603050405020304" pitchFamily="18" charset="0"/>
                <a:ea typeface="Times New Roman" panose="02020603050405020304" pitchFamily="18" charset="0"/>
              </a:rPr>
              <a:t>KAFEDRASI</a:t>
            </a:r>
          </a:p>
          <a:p>
            <a:pPr marL="141923" marR="18098" indent="-476" algn="ctr">
              <a:lnSpc>
                <a:spcPct val="103000"/>
              </a:lnSpc>
            </a:pPr>
            <a:r>
              <a:rPr lang="en-US" sz="1500" b="1" dirty="0">
                <a:solidFill>
                  <a:srgbClr val="0070C0"/>
                </a:solidFill>
                <a:latin typeface="Times New Roman" panose="02020603050405020304" pitchFamily="18" charset="0"/>
                <a:ea typeface="Times New Roman" panose="02020603050405020304" pitchFamily="18" charset="0"/>
              </a:rPr>
              <a:t>MA’RUZACHI G.Q.TURAYEVA</a:t>
            </a:r>
            <a:endParaRPr lang="ru-RU" sz="1500" dirty="0">
              <a:latin typeface="Times New Roman" panose="02020603050405020304" pitchFamily="18" charset="0"/>
              <a:ea typeface="Times New Roman" panose="02020603050405020304" pitchFamily="18" charset="0"/>
            </a:endParaRPr>
          </a:p>
        </p:txBody>
      </p:sp>
      <p:sp>
        <p:nvSpPr>
          <p:cNvPr id="31" name="Прямоугольник 30"/>
          <p:cNvSpPr/>
          <p:nvPr/>
        </p:nvSpPr>
        <p:spPr>
          <a:xfrm>
            <a:off x="1979713" y="2698032"/>
            <a:ext cx="5599349" cy="1200329"/>
          </a:xfrm>
          <a:prstGeom prst="rect">
            <a:avLst/>
          </a:prstGeom>
        </p:spPr>
        <p:txBody>
          <a:bodyPr wrap="square">
            <a:spAutoFit/>
          </a:bodyPr>
          <a:lstStyle/>
          <a:p>
            <a:pPr algn="ctr"/>
            <a:r>
              <a:rPr lang="en-US" sz="2400" b="1" dirty="0" smtClean="0">
                <a:latin typeface="Times New Roman" panose="02020603050405020304" pitchFamily="18" charset="0"/>
                <a:cs typeface="Times New Roman" panose="02020603050405020304" pitchFamily="18" charset="0"/>
              </a:rPr>
              <a:t>7</a:t>
            </a:r>
            <a:r>
              <a:rPr lang="ru-RU" sz="2400" b="1" dirty="0" smtClean="0">
                <a:latin typeface="Times New Roman" panose="02020603050405020304" pitchFamily="18" charset="0"/>
                <a:cs typeface="Times New Roman" panose="02020603050405020304" pitchFamily="18" charset="0"/>
              </a:rPr>
              <a:t>-</a:t>
            </a:r>
            <a:r>
              <a:rPr lang="en-US" sz="2400" b="1" dirty="0" err="1">
                <a:latin typeface="Times New Roman" panose="02020603050405020304" pitchFamily="18" charset="0"/>
                <a:cs typeface="Times New Roman" panose="02020603050405020304" pitchFamily="18" charset="0"/>
              </a:rPr>
              <a:t>mavzu</a:t>
            </a:r>
            <a:r>
              <a:rPr lang="ru-RU" sz="2400" b="1" dirty="0">
                <a:latin typeface="Times New Roman" panose="02020603050405020304" pitchFamily="18" charset="0"/>
                <a:cs typeface="Times New Roman" panose="02020603050405020304" pitchFamily="18" charset="0"/>
              </a:rPr>
              <a:t>: </a:t>
            </a:r>
            <a:r>
              <a:rPr lang="uz-Cyrl-UZ" sz="2400" b="1" dirty="0" smtClean="0">
                <a:latin typeface="Times New Roman" panose="02020603050405020304" pitchFamily="18" charset="0"/>
                <a:cs typeface="Times New Roman" panose="02020603050405020304" pitchFamily="18" charset="0"/>
              </a:rPr>
              <a:t>RAQOBATLASHUVCHI INVESTITSIYA</a:t>
            </a:r>
            <a:endParaRPr lang="ru-RU" sz="2400" dirty="0" smtClean="0">
              <a:latin typeface="Times New Roman" panose="02020603050405020304" pitchFamily="18" charset="0"/>
              <a:cs typeface="Times New Roman" panose="02020603050405020304" pitchFamily="18" charset="0"/>
            </a:endParaRPr>
          </a:p>
          <a:p>
            <a:pPr algn="ctr"/>
            <a:r>
              <a:rPr lang="uz-Cyrl-UZ" sz="2400" b="1" dirty="0" smtClean="0">
                <a:latin typeface="Times New Roman" panose="02020603050405020304" pitchFamily="18" charset="0"/>
                <a:cs typeface="Times New Roman" panose="02020603050405020304" pitchFamily="18" charset="0"/>
              </a:rPr>
              <a:t>LOYIHALARINI BAHOLASH</a:t>
            </a:r>
            <a:endParaRPr lang="ru-RU" sz="2400"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2860350" y="492364"/>
            <a:ext cx="5762345" cy="715581"/>
          </a:xfrm>
          <a:prstGeom prst="rect">
            <a:avLst/>
          </a:prstGeom>
        </p:spPr>
        <p:txBody>
          <a:bodyPr wrap="square">
            <a:spAutoFit/>
          </a:bodyPr>
          <a:lstStyle/>
          <a:p>
            <a:pPr algn="ctr"/>
            <a:r>
              <a:rPr lang="uz-Latn-UZ" sz="1350" b="1" dirty="0">
                <a:latin typeface="Times New Roman" panose="02020603050405020304" pitchFamily="18" charset="0"/>
                <a:ea typeface="Times New Roman" panose="02020603050405020304" pitchFamily="18" charset="0"/>
              </a:rPr>
              <a:t>O‘ZBEKISTON RESPUBLIKASI</a:t>
            </a:r>
            <a:endParaRPr lang="ru-RU" sz="1050" dirty="0">
              <a:latin typeface="Times New Roman" panose="02020603050405020304" pitchFamily="18" charset="0"/>
              <a:ea typeface="Times New Roman" panose="02020603050405020304" pitchFamily="18" charset="0"/>
            </a:endParaRPr>
          </a:p>
          <a:p>
            <a:pPr algn="ctr"/>
            <a:r>
              <a:rPr lang="uz-Latn-UZ" sz="1350" b="1" dirty="0">
                <a:latin typeface="Times New Roman" panose="02020603050405020304" pitchFamily="18" charset="0"/>
                <a:ea typeface="Times New Roman" panose="02020603050405020304" pitchFamily="18" charset="0"/>
              </a:rPr>
              <a:t>OLIY TA’LIM, FAN VA INNOVATSIYALAR VAZIRLIGI  </a:t>
            </a:r>
            <a:endParaRPr lang="ru-RU" sz="1050" dirty="0">
              <a:latin typeface="Times New Roman" panose="02020603050405020304" pitchFamily="18" charset="0"/>
              <a:ea typeface="Times New Roman" panose="02020603050405020304" pitchFamily="18" charset="0"/>
            </a:endParaRPr>
          </a:p>
          <a:p>
            <a:pPr algn="ctr"/>
            <a:r>
              <a:rPr lang="uz-Latn-UZ" sz="1350" b="1" dirty="0">
                <a:latin typeface="Times New Roman" panose="02020603050405020304" pitchFamily="18" charset="0"/>
                <a:ea typeface="Times New Roman" panose="02020603050405020304" pitchFamily="18" charset="0"/>
              </a:rPr>
              <a:t>GULISTON DAVLAT UNIVERSITETI</a:t>
            </a:r>
            <a:endParaRPr lang="ru-RU" sz="1050" dirty="0">
              <a:latin typeface="Times New Roman" panose="02020603050405020304" pitchFamily="18" charset="0"/>
              <a:ea typeface="Times New Roman" panose="02020603050405020304" pitchFamily="18" charset="0"/>
            </a:endParaRPr>
          </a:p>
        </p:txBody>
      </p:sp>
      <p:pic>
        <p:nvPicPr>
          <p:cNvPr id="32" name="Picture 5" descr="photos0-800x600">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16407" y="3913086"/>
            <a:ext cx="4540598" cy="1580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7395651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381000"/>
            <a:ext cx="6796144" cy="990600"/>
          </a:xfrm>
        </p:spPr>
        <p:txBody>
          <a:bodyPr>
            <a:normAutofit/>
          </a:bodyPr>
          <a:lstStyle/>
          <a:p>
            <a:r>
              <a:rPr lang="en-US" sz="4800" b="1" dirty="0" err="1" smtClean="0">
                <a:solidFill>
                  <a:schemeClr val="tx1"/>
                </a:solidFill>
              </a:rPr>
              <a:t>Reja</a:t>
            </a:r>
            <a:r>
              <a:rPr lang="en-US" sz="4800" b="1" dirty="0" smtClean="0">
                <a:solidFill>
                  <a:schemeClr val="tx1"/>
                </a:solidFill>
              </a:rPr>
              <a:t>: </a:t>
            </a:r>
            <a:endParaRPr lang="en-US" sz="4800" b="1" dirty="0">
              <a:solidFill>
                <a:schemeClr val="tx1"/>
              </a:solidFill>
            </a:endParaRPr>
          </a:p>
        </p:txBody>
      </p:sp>
      <p:sp>
        <p:nvSpPr>
          <p:cNvPr id="3" name="Content Placeholder 2"/>
          <p:cNvSpPr>
            <a:spLocks noGrp="1"/>
          </p:cNvSpPr>
          <p:nvPr>
            <p:ph idx="1"/>
          </p:nvPr>
        </p:nvSpPr>
        <p:spPr>
          <a:xfrm>
            <a:off x="533400" y="1524000"/>
            <a:ext cx="8153400" cy="5029200"/>
          </a:xfrm>
        </p:spPr>
        <p:txBody>
          <a:bodyPr>
            <a:noAutofit/>
          </a:bodyPr>
          <a:lstStyle/>
          <a:p>
            <a:pPr lvl="0">
              <a:lnSpc>
                <a:spcPct val="200000"/>
              </a:lnSpc>
            </a:pPr>
            <a:r>
              <a:rPr lang="en-US" sz="2000" b="1" dirty="0" err="1">
                <a:solidFill>
                  <a:schemeClr val="tx1"/>
                </a:solidFill>
                <a:latin typeface="Arial" pitchFamily="34" charset="0"/>
                <a:cs typeface="Arial" pitchFamily="34" charset="0"/>
              </a:rPr>
              <a:t>Kirish</a:t>
            </a:r>
            <a:r>
              <a:rPr lang="en-US" sz="2000" b="1" dirty="0">
                <a:solidFill>
                  <a:schemeClr val="tx1"/>
                </a:solidFill>
                <a:latin typeface="Arial" pitchFamily="34" charset="0"/>
                <a:cs typeface="Arial" pitchFamily="34" charset="0"/>
              </a:rPr>
              <a:t> </a:t>
            </a:r>
          </a:p>
          <a:p>
            <a:pPr>
              <a:lnSpc>
                <a:spcPct val="200000"/>
              </a:lnSpc>
            </a:pPr>
            <a:r>
              <a:rPr lang="sv-SE" sz="2000" b="1" dirty="0" smtClean="0">
                <a:solidFill>
                  <a:schemeClr val="tx1"/>
                </a:solidFill>
                <a:latin typeface="Arial" pitchFamily="34" charset="0"/>
                <a:cs typeface="Arial" pitchFamily="34" charset="0"/>
              </a:rPr>
              <a:t>Investitsiyalari </a:t>
            </a:r>
            <a:r>
              <a:rPr lang="sv-SE" sz="2000" b="1" dirty="0">
                <a:solidFill>
                  <a:schemeClr val="tx1"/>
                </a:solidFill>
                <a:latin typeface="Arial" pitchFamily="34" charset="0"/>
                <a:cs typeface="Arial" pitchFamily="34" charset="0"/>
              </a:rPr>
              <a:t>loyihalari </a:t>
            </a:r>
            <a:r>
              <a:rPr lang="sv-SE" sz="2000" b="1" dirty="0" smtClean="0">
                <a:solidFill>
                  <a:schemeClr val="tx1"/>
                </a:solidFill>
                <a:latin typeface="Arial" pitchFamily="34" charset="0"/>
                <a:cs typeface="Arial" pitchFamily="34" charset="0"/>
              </a:rPr>
              <a:t>samadorligini </a:t>
            </a:r>
            <a:r>
              <a:rPr lang="sv-SE" sz="2000" b="1" dirty="0">
                <a:solidFill>
                  <a:schemeClr val="tx1"/>
                </a:solidFill>
                <a:latin typeface="Arial" pitchFamily="34" charset="0"/>
                <a:cs typeface="Arial" pitchFamily="34" charset="0"/>
              </a:rPr>
              <a:t>baholashning mazmun-mohiyati;</a:t>
            </a:r>
          </a:p>
          <a:p>
            <a:pPr>
              <a:lnSpc>
                <a:spcPct val="200000"/>
              </a:lnSpc>
            </a:pPr>
            <a:r>
              <a:rPr lang="en-US" sz="2000" b="1" dirty="0" err="1" smtClean="0">
                <a:solidFill>
                  <a:schemeClr val="tx1"/>
                </a:solidFill>
                <a:latin typeface="Arial" pitchFamily="34" charset="0"/>
                <a:cs typeface="Arial" pitchFamily="34" charset="0"/>
              </a:rPr>
              <a:t>Investitsiyalari</a:t>
            </a:r>
            <a:r>
              <a:rPr lang="en-US" sz="2000" b="1" dirty="0" smtClean="0">
                <a:solidFill>
                  <a:schemeClr val="tx1"/>
                </a:solidFill>
                <a:latin typeface="Arial" pitchFamily="34" charset="0"/>
                <a:cs typeface="Arial" pitchFamily="34" charset="0"/>
              </a:rPr>
              <a:t> </a:t>
            </a:r>
            <a:r>
              <a:rPr lang="en-US" sz="2000" b="1" dirty="0" err="1">
                <a:solidFill>
                  <a:schemeClr val="tx1"/>
                </a:solidFill>
                <a:latin typeface="Arial" pitchFamily="34" charset="0"/>
                <a:cs typeface="Arial" pitchFamily="34" charset="0"/>
              </a:rPr>
              <a:t>loyihalari</a:t>
            </a:r>
            <a:r>
              <a:rPr lang="en-US" sz="2000" b="1" dirty="0">
                <a:solidFill>
                  <a:schemeClr val="tx1"/>
                </a:solidFill>
                <a:latin typeface="Arial" pitchFamily="34" charset="0"/>
                <a:cs typeface="Arial" pitchFamily="34" charset="0"/>
              </a:rPr>
              <a:t> </a:t>
            </a:r>
            <a:r>
              <a:rPr lang="en-US" sz="2000" b="1" dirty="0" err="1">
                <a:solidFill>
                  <a:schemeClr val="tx1"/>
                </a:solidFill>
                <a:latin typeface="Arial" pitchFamily="34" charset="0"/>
                <a:cs typeface="Arial" pitchFamily="34" charset="0"/>
              </a:rPr>
              <a:t>samadorligini</a:t>
            </a:r>
            <a:r>
              <a:rPr lang="en-US" sz="2000" b="1" dirty="0">
                <a:solidFill>
                  <a:schemeClr val="tx1"/>
                </a:solidFill>
                <a:latin typeface="Arial" pitchFamily="34" charset="0"/>
                <a:cs typeface="Arial" pitchFamily="34" charset="0"/>
              </a:rPr>
              <a:t> </a:t>
            </a:r>
            <a:r>
              <a:rPr lang="en-US" sz="2000" b="1" dirty="0" err="1">
                <a:solidFill>
                  <a:schemeClr val="tx1"/>
                </a:solidFill>
                <a:latin typeface="Arial" pitchFamily="34" charset="0"/>
                <a:cs typeface="Arial" pitchFamily="34" charset="0"/>
              </a:rPr>
              <a:t>baholash</a:t>
            </a:r>
            <a:r>
              <a:rPr lang="en-US" sz="2000" b="1" dirty="0">
                <a:solidFill>
                  <a:schemeClr val="tx1"/>
                </a:solidFill>
                <a:latin typeface="Arial" pitchFamily="34" charset="0"/>
                <a:cs typeface="Arial" pitchFamily="34" charset="0"/>
              </a:rPr>
              <a:t> </a:t>
            </a:r>
            <a:r>
              <a:rPr lang="en-US" sz="2000" b="1" dirty="0" err="1" smtClean="0">
                <a:solidFill>
                  <a:schemeClr val="tx1"/>
                </a:solidFill>
                <a:latin typeface="Arial" pitchFamily="34" charset="0"/>
                <a:cs typeface="Arial" pitchFamily="34" charset="0"/>
              </a:rPr>
              <a:t>usullari</a:t>
            </a:r>
            <a:endParaRPr lang="en-US" sz="2000" b="1" dirty="0" smtClean="0">
              <a:solidFill>
                <a:schemeClr val="tx1"/>
              </a:solidFill>
              <a:latin typeface="Arial" pitchFamily="34" charset="0"/>
              <a:cs typeface="Arial" pitchFamily="34" charset="0"/>
            </a:endParaRPr>
          </a:p>
          <a:p>
            <a:pPr>
              <a:lnSpc>
                <a:spcPct val="200000"/>
              </a:lnSpc>
            </a:pPr>
            <a:r>
              <a:rPr lang="en-US" sz="2000" b="1" dirty="0" err="1">
                <a:solidFill>
                  <a:schemeClr val="tx1"/>
                </a:solidFill>
                <a:latin typeface="Arial" pitchFamily="34" charset="0"/>
                <a:cs typeface="Arial" pitchFamily="34" charset="0"/>
              </a:rPr>
              <a:t>Investitsiya</a:t>
            </a:r>
            <a:r>
              <a:rPr lang="en-US" sz="2000" b="1" dirty="0">
                <a:solidFill>
                  <a:schemeClr val="tx1"/>
                </a:solidFill>
                <a:latin typeface="Arial" pitchFamily="34" charset="0"/>
                <a:cs typeface="Arial" pitchFamily="34" charset="0"/>
              </a:rPr>
              <a:t> </a:t>
            </a:r>
            <a:r>
              <a:rPr lang="en-US" sz="2000" b="1" dirty="0" err="1">
                <a:solidFill>
                  <a:schemeClr val="tx1"/>
                </a:solidFill>
                <a:latin typeface="Arial" pitchFamily="34" charset="0"/>
                <a:cs typeface="Arial" pitchFamily="34" charset="0"/>
              </a:rPr>
              <a:t>loyihalarida</a:t>
            </a:r>
            <a:r>
              <a:rPr lang="en-US" sz="2000" b="1" dirty="0">
                <a:solidFill>
                  <a:schemeClr val="tx1"/>
                </a:solidFill>
                <a:latin typeface="Arial" pitchFamily="34" charset="0"/>
                <a:cs typeface="Arial" pitchFamily="34" charset="0"/>
              </a:rPr>
              <a:t> </a:t>
            </a:r>
            <a:r>
              <a:rPr lang="en-US" sz="2000" b="1" dirty="0" err="1" smtClean="0">
                <a:solidFill>
                  <a:schemeClr val="tx1"/>
                </a:solidFill>
                <a:latin typeface="Arial" pitchFamily="34" charset="0"/>
                <a:cs typeface="Arial" pitchFamily="34" charset="0"/>
              </a:rPr>
              <a:t>pul</a:t>
            </a:r>
            <a:r>
              <a:rPr lang="en-US" sz="2000" b="1" dirty="0" smtClean="0">
                <a:solidFill>
                  <a:schemeClr val="tx1"/>
                </a:solidFill>
                <a:latin typeface="Arial" pitchFamily="34" charset="0"/>
                <a:cs typeface="Arial" pitchFamily="34" charset="0"/>
              </a:rPr>
              <a:t> </a:t>
            </a:r>
            <a:r>
              <a:rPr lang="en-US" sz="2000" b="1" dirty="0" err="1" smtClean="0">
                <a:solidFill>
                  <a:schemeClr val="tx1"/>
                </a:solidFill>
                <a:latin typeface="Arial" pitchFamily="34" charset="0"/>
                <a:cs typeface="Arial" pitchFamily="34" charset="0"/>
              </a:rPr>
              <a:t>oqimlari</a:t>
            </a:r>
            <a:r>
              <a:rPr lang="en-US" sz="2000" b="1" dirty="0" smtClean="0">
                <a:solidFill>
                  <a:schemeClr val="tx1"/>
                </a:solidFill>
                <a:latin typeface="Arial" pitchFamily="34" charset="0"/>
                <a:cs typeface="Arial" pitchFamily="34" charset="0"/>
              </a:rPr>
              <a:t> </a:t>
            </a:r>
            <a:r>
              <a:rPr lang="en-US" sz="2000" b="1" dirty="0" err="1" smtClean="0">
                <a:solidFill>
                  <a:schemeClr val="tx1"/>
                </a:solidFill>
                <a:latin typeface="Arial" pitchFamily="34" charset="0"/>
                <a:cs typeface="Arial" pitchFamily="34" charset="0"/>
              </a:rPr>
              <a:t>tahlili</a:t>
            </a:r>
            <a:endParaRPr lang="en-US" sz="2000" b="1" dirty="0" smtClean="0">
              <a:solidFill>
                <a:schemeClr val="tx1"/>
              </a:solidFill>
              <a:latin typeface="Arial" pitchFamily="34" charset="0"/>
              <a:cs typeface="Arial" pitchFamily="34" charset="0"/>
            </a:endParaRPr>
          </a:p>
          <a:p>
            <a:pPr>
              <a:lnSpc>
                <a:spcPct val="200000"/>
              </a:lnSpc>
            </a:pPr>
            <a:r>
              <a:rPr lang="en-US" sz="2000" b="1" dirty="0" err="1" smtClean="0">
                <a:solidFill>
                  <a:schemeClr val="tx1"/>
                </a:solidFill>
                <a:latin typeface="Arial" pitchFamily="34" charset="0"/>
                <a:cs typeface="Arial" pitchFamily="34" charset="0"/>
              </a:rPr>
              <a:t>Investitsiyalaning</a:t>
            </a:r>
            <a:r>
              <a:rPr lang="en-US" sz="2000" b="1" dirty="0" smtClean="0">
                <a:solidFill>
                  <a:schemeClr val="tx1"/>
                </a:solidFill>
                <a:latin typeface="Arial" pitchFamily="34" charset="0"/>
                <a:cs typeface="Arial" pitchFamily="34" charset="0"/>
              </a:rPr>
              <a:t> </a:t>
            </a:r>
            <a:r>
              <a:rPr lang="en-US" sz="2000" b="1" dirty="0" err="1" smtClean="0">
                <a:solidFill>
                  <a:schemeClr val="tx1"/>
                </a:solidFill>
                <a:latin typeface="Arial" pitchFamily="34" charset="0"/>
                <a:cs typeface="Arial" pitchFamily="34" charset="0"/>
              </a:rPr>
              <a:t>samaradorligini</a:t>
            </a:r>
            <a:r>
              <a:rPr lang="en-US" sz="2000" b="1" dirty="0" smtClean="0">
                <a:solidFill>
                  <a:schemeClr val="tx1"/>
                </a:solidFill>
                <a:latin typeface="Arial" pitchFamily="34" charset="0"/>
                <a:cs typeface="Arial" pitchFamily="34" charset="0"/>
              </a:rPr>
              <a:t> </a:t>
            </a:r>
            <a:r>
              <a:rPr lang="en-US" sz="2000" b="1" dirty="0" err="1" smtClean="0">
                <a:solidFill>
                  <a:schemeClr val="tx1"/>
                </a:solidFill>
                <a:latin typeface="Arial" pitchFamily="34" charset="0"/>
                <a:cs typeface="Arial" pitchFamily="34" charset="0"/>
              </a:rPr>
              <a:t>diskontlash</a:t>
            </a:r>
            <a:r>
              <a:rPr lang="en-US" sz="2000" b="1" dirty="0" smtClean="0">
                <a:solidFill>
                  <a:schemeClr val="tx1"/>
                </a:solidFill>
                <a:latin typeface="Arial" pitchFamily="34" charset="0"/>
                <a:cs typeface="Arial" pitchFamily="34" charset="0"/>
              </a:rPr>
              <a:t> </a:t>
            </a:r>
            <a:r>
              <a:rPr lang="en-US" sz="2000" b="1" dirty="0" err="1">
                <a:solidFill>
                  <a:schemeClr val="tx1"/>
                </a:solidFill>
                <a:latin typeface="Arial" pitchFamily="34" charset="0"/>
                <a:cs typeface="Arial" pitchFamily="34" charset="0"/>
              </a:rPr>
              <a:t>usullari</a:t>
            </a:r>
            <a:r>
              <a:rPr lang="en-US" sz="2000" b="1" dirty="0">
                <a:solidFill>
                  <a:schemeClr val="tx1"/>
                </a:solidFill>
                <a:latin typeface="Arial" pitchFamily="34" charset="0"/>
                <a:cs typeface="Arial" pitchFamily="34" charset="0"/>
              </a:rPr>
              <a:t> </a:t>
            </a:r>
            <a:r>
              <a:rPr lang="en-US" sz="2000" b="1" dirty="0" err="1">
                <a:solidFill>
                  <a:schemeClr val="tx1"/>
                </a:solidFill>
                <a:latin typeface="Arial" pitchFamily="34" charset="0"/>
                <a:cs typeface="Arial" pitchFamily="34" charset="0"/>
              </a:rPr>
              <a:t>asosida</a:t>
            </a:r>
            <a:r>
              <a:rPr lang="en-US" sz="2000" b="1" dirty="0">
                <a:solidFill>
                  <a:schemeClr val="tx1"/>
                </a:solidFill>
                <a:latin typeface="Arial" pitchFamily="34" charset="0"/>
                <a:cs typeface="Arial" pitchFamily="34" charset="0"/>
              </a:rPr>
              <a:t> </a:t>
            </a:r>
            <a:r>
              <a:rPr lang="en-US" sz="2000" b="1" dirty="0" err="1" smtClean="0">
                <a:solidFill>
                  <a:schemeClr val="tx1"/>
                </a:solidFill>
                <a:latin typeface="Arial" pitchFamily="34" charset="0"/>
                <a:cs typeface="Arial" pitchFamily="34" charset="0"/>
              </a:rPr>
              <a:t>baholash</a:t>
            </a:r>
            <a:r>
              <a:rPr lang="en-US" sz="2000" b="1" dirty="0" smtClean="0">
                <a:solidFill>
                  <a:schemeClr val="tx1"/>
                </a:solidFill>
                <a:latin typeface="Arial" pitchFamily="34" charset="0"/>
                <a:cs typeface="Arial" pitchFamily="34" charset="0"/>
              </a:rPr>
              <a:t>.</a:t>
            </a:r>
          </a:p>
        </p:txBody>
      </p:sp>
    </p:spTree>
    <p:extLst>
      <p:ext uri="{BB962C8B-B14F-4D97-AF65-F5344CB8AC3E}">
        <p14:creationId xmlns:p14="http://schemas.microsoft.com/office/powerpoint/2010/main" val="4243464093"/>
      </p:ext>
    </p:extLst>
  </p:cSld>
  <p:clrMapOvr>
    <a:masterClrMapping/>
  </p:clrMapOvr>
  <p:transition spd="slow">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457200"/>
            <a:ext cx="7024744" cy="914400"/>
          </a:xfrm>
        </p:spPr>
        <p:txBody>
          <a:bodyPr>
            <a:normAutofit/>
          </a:bodyPr>
          <a:lstStyle/>
          <a:p>
            <a:r>
              <a:rPr lang="en-US" sz="4400" b="1" dirty="0" err="1" smtClean="0"/>
              <a:t>Savollar</a:t>
            </a:r>
            <a:r>
              <a:rPr lang="en-US" sz="4400" b="1" dirty="0" smtClean="0"/>
              <a:t> </a:t>
            </a:r>
            <a:endParaRPr lang="en-US" sz="4400" b="1" dirty="0"/>
          </a:p>
        </p:txBody>
      </p:sp>
      <p:sp>
        <p:nvSpPr>
          <p:cNvPr id="3" name="Content Placeholder 2"/>
          <p:cNvSpPr>
            <a:spLocks noGrp="1"/>
          </p:cNvSpPr>
          <p:nvPr>
            <p:ph idx="1"/>
          </p:nvPr>
        </p:nvSpPr>
        <p:spPr>
          <a:xfrm>
            <a:off x="533400" y="1676400"/>
            <a:ext cx="8153400" cy="4800600"/>
          </a:xfrm>
        </p:spPr>
        <p:txBody>
          <a:bodyPr>
            <a:normAutofit/>
          </a:bodyPr>
          <a:lstStyle/>
          <a:p>
            <a:pPr>
              <a:lnSpc>
                <a:spcPct val="150000"/>
              </a:lnSpc>
            </a:pPr>
            <a:r>
              <a:rPr lang="en-US" b="1" dirty="0" smtClean="0"/>
              <a:t>1. </a:t>
            </a:r>
            <a:r>
              <a:rPr lang="en-US" b="1" dirty="0" err="1"/>
              <a:t>Investitsiyalarni</a:t>
            </a:r>
            <a:r>
              <a:rPr lang="en-US" b="1" dirty="0"/>
              <a:t> </a:t>
            </a:r>
            <a:r>
              <a:rPr lang="en-US" b="1" dirty="0" err="1"/>
              <a:t>amalga</a:t>
            </a:r>
            <a:r>
              <a:rPr lang="en-US" b="1" dirty="0"/>
              <a:t> </a:t>
            </a:r>
            <a:r>
              <a:rPr lang="en-US" b="1" dirty="0" err="1"/>
              <a:t>oshirish</a:t>
            </a:r>
            <a:r>
              <a:rPr lang="en-US" b="1" dirty="0"/>
              <a:t> </a:t>
            </a:r>
            <a:r>
              <a:rPr lang="en-US" b="1" dirty="0" err="1" smtClean="0"/>
              <a:t>shakllari</a:t>
            </a:r>
            <a:r>
              <a:rPr lang="en-US" b="1" dirty="0" smtClean="0"/>
              <a:t> ?</a:t>
            </a:r>
          </a:p>
          <a:p>
            <a:pPr>
              <a:lnSpc>
                <a:spcPct val="150000"/>
              </a:lnSpc>
            </a:pPr>
            <a:endParaRPr lang="en-US" b="1" dirty="0"/>
          </a:p>
          <a:p>
            <a:pPr>
              <a:lnSpc>
                <a:spcPct val="150000"/>
              </a:lnSpc>
            </a:pPr>
            <a:r>
              <a:rPr lang="en-US" b="1" dirty="0"/>
              <a:t>2. </a:t>
            </a:r>
            <a:r>
              <a:rPr lang="en-US" b="1" dirty="0" err="1"/>
              <a:t>Investitsiyalar</a:t>
            </a:r>
            <a:r>
              <a:rPr lang="en-US" b="1" dirty="0"/>
              <a:t> </a:t>
            </a:r>
            <a:r>
              <a:rPr lang="en-US" b="1" dirty="0" err="1"/>
              <a:t>va</a:t>
            </a:r>
            <a:r>
              <a:rPr lang="en-US" b="1" dirty="0"/>
              <a:t> </a:t>
            </a:r>
            <a:r>
              <a:rPr lang="en-US" b="1" dirty="0" err="1"/>
              <a:t>investitsiya</a:t>
            </a:r>
            <a:r>
              <a:rPr lang="en-US" b="1" dirty="0"/>
              <a:t> </a:t>
            </a:r>
            <a:r>
              <a:rPr lang="en-US" b="1" dirty="0" err="1"/>
              <a:t>faoliyatining</a:t>
            </a:r>
            <a:r>
              <a:rPr lang="en-US" b="1" dirty="0"/>
              <a:t> </a:t>
            </a:r>
            <a:r>
              <a:rPr lang="en-US" b="1" dirty="0" err="1"/>
              <a:t>asosiy</a:t>
            </a:r>
            <a:r>
              <a:rPr lang="en-US" b="1" dirty="0"/>
              <a:t> </a:t>
            </a:r>
            <a:r>
              <a:rPr lang="en-US" b="1" dirty="0" err="1"/>
              <a:t>prinsiplari</a:t>
            </a:r>
            <a:r>
              <a:rPr lang="en-US" b="1" dirty="0"/>
              <a:t>?</a:t>
            </a:r>
            <a:endParaRPr lang="en-US" b="1" dirty="0" smtClean="0"/>
          </a:p>
          <a:p>
            <a:pPr>
              <a:lnSpc>
                <a:spcPct val="150000"/>
              </a:lnSpc>
            </a:pPr>
            <a:endParaRPr lang="en-US" b="1" dirty="0"/>
          </a:p>
          <a:p>
            <a:pPr>
              <a:lnSpc>
                <a:spcPct val="150000"/>
              </a:lnSpc>
            </a:pPr>
            <a:r>
              <a:rPr lang="en-US" b="1" dirty="0"/>
              <a:t>3. </a:t>
            </a:r>
            <a:r>
              <a:rPr lang="en-US" b="1" dirty="0" err="1"/>
              <a:t>Investitsiya</a:t>
            </a:r>
            <a:r>
              <a:rPr lang="en-US" b="1" dirty="0"/>
              <a:t> </a:t>
            </a:r>
            <a:r>
              <a:rPr lang="en-US" b="1" dirty="0" err="1"/>
              <a:t>faoliyatini</a:t>
            </a:r>
            <a:r>
              <a:rPr lang="en-US" b="1" dirty="0"/>
              <a:t> </a:t>
            </a:r>
            <a:r>
              <a:rPr lang="en-US" b="1" dirty="0" err="1"/>
              <a:t>cheklash</a:t>
            </a:r>
            <a:r>
              <a:rPr lang="en-US" b="1" dirty="0"/>
              <a:t>, </a:t>
            </a:r>
            <a:r>
              <a:rPr lang="en-US" b="1" dirty="0" err="1"/>
              <a:t>toʻxtatib</a:t>
            </a:r>
            <a:r>
              <a:rPr lang="en-US" b="1" dirty="0"/>
              <a:t> </a:t>
            </a:r>
            <a:r>
              <a:rPr lang="en-US" b="1" dirty="0" err="1"/>
              <a:t>turish</a:t>
            </a:r>
            <a:r>
              <a:rPr lang="en-US" b="1" dirty="0"/>
              <a:t> </a:t>
            </a:r>
            <a:r>
              <a:rPr lang="en-US" b="1" dirty="0" err="1"/>
              <a:t>yoki</a:t>
            </a:r>
            <a:r>
              <a:rPr lang="en-US" b="1" dirty="0"/>
              <a:t> </a:t>
            </a:r>
            <a:r>
              <a:rPr lang="en-US" b="1" dirty="0" err="1" smtClean="0"/>
              <a:t>tugatish</a:t>
            </a:r>
            <a:r>
              <a:rPr lang="en-US" b="1" dirty="0" smtClean="0"/>
              <a:t> </a:t>
            </a:r>
            <a:r>
              <a:rPr lang="en-US" b="1" dirty="0" err="1" smtClean="0"/>
              <a:t>holatlari</a:t>
            </a:r>
            <a:r>
              <a:rPr lang="en-US" b="1" dirty="0" smtClean="0"/>
              <a:t>?</a:t>
            </a:r>
          </a:p>
          <a:p>
            <a:pPr>
              <a:lnSpc>
                <a:spcPct val="150000"/>
              </a:lnSpc>
            </a:pPr>
            <a:endParaRPr lang="en-US" sz="1600" b="1" dirty="0"/>
          </a:p>
          <a:p>
            <a:pPr>
              <a:lnSpc>
                <a:spcPct val="150000"/>
              </a:lnSpc>
            </a:pPr>
            <a:r>
              <a:rPr lang="en-US" b="1" dirty="0"/>
              <a:t>4. </a:t>
            </a:r>
            <a:r>
              <a:rPr lang="en-US" b="1" dirty="0" err="1"/>
              <a:t>K</a:t>
            </a:r>
            <a:r>
              <a:rPr lang="en-US" b="1" dirty="0" err="1" smtClean="0"/>
              <a:t>onsessiyalar</a:t>
            </a:r>
            <a:r>
              <a:rPr lang="en-US" b="1" dirty="0" smtClean="0"/>
              <a:t> </a:t>
            </a:r>
            <a:r>
              <a:rPr lang="en-US" b="1" dirty="0" err="1" smtClean="0"/>
              <a:t>nima</a:t>
            </a:r>
            <a:r>
              <a:rPr lang="en-US" b="1" dirty="0" smtClean="0"/>
              <a:t>?</a:t>
            </a:r>
            <a:endParaRPr lang="en-US" b="1" dirty="0"/>
          </a:p>
        </p:txBody>
      </p:sp>
    </p:spTree>
    <p:extLst>
      <p:ext uri="{BB962C8B-B14F-4D97-AF65-F5344CB8AC3E}">
        <p14:creationId xmlns:p14="http://schemas.microsoft.com/office/powerpoint/2010/main" val="29131605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457200"/>
            <a:ext cx="7024744" cy="762000"/>
          </a:xfrm>
        </p:spPr>
        <p:txBody>
          <a:bodyPr/>
          <a:lstStyle/>
          <a:p>
            <a:r>
              <a:rPr lang="en-US" b="1" dirty="0" err="1" smtClean="0">
                <a:solidFill>
                  <a:schemeClr val="tx1"/>
                </a:solidFill>
                <a:latin typeface="Arial" pitchFamily="34" charset="0"/>
                <a:cs typeface="Arial" pitchFamily="34" charset="0"/>
              </a:rPr>
              <a:t>Kirish</a:t>
            </a:r>
            <a:r>
              <a:rPr lang="en-US" b="1" dirty="0" smtClean="0">
                <a:solidFill>
                  <a:schemeClr val="tx1"/>
                </a:solidFill>
                <a:latin typeface="Arial" pitchFamily="34" charset="0"/>
                <a:cs typeface="Arial" pitchFamily="34" charset="0"/>
              </a:rPr>
              <a:t> </a:t>
            </a:r>
            <a:endParaRPr lang="en-US" b="1" dirty="0">
              <a:solidFill>
                <a:schemeClr val="tx1"/>
              </a:solidFill>
              <a:latin typeface="Arial" pitchFamily="34" charset="0"/>
              <a:cs typeface="Arial" pitchFamily="34" charset="0"/>
            </a:endParaRPr>
          </a:p>
        </p:txBody>
      </p:sp>
      <p:sp>
        <p:nvSpPr>
          <p:cNvPr id="3" name="Content Placeholder 2"/>
          <p:cNvSpPr>
            <a:spLocks noGrp="1"/>
          </p:cNvSpPr>
          <p:nvPr>
            <p:ph idx="1"/>
          </p:nvPr>
        </p:nvSpPr>
        <p:spPr>
          <a:xfrm>
            <a:off x="685800" y="2209800"/>
            <a:ext cx="7924800" cy="3622829"/>
          </a:xfrm>
        </p:spPr>
        <p:txBody>
          <a:bodyPr/>
          <a:lstStyle/>
          <a:p>
            <a:pPr>
              <a:lnSpc>
                <a:spcPct val="150000"/>
              </a:lnSpc>
            </a:pPr>
            <a:r>
              <a:rPr lang="en-US" dirty="0" smtClean="0">
                <a:latin typeface="Arial" pitchFamily="34" charset="0"/>
                <a:cs typeface="Arial" pitchFamily="34" charset="0"/>
              </a:rPr>
              <a:t>   </a:t>
            </a:r>
            <a:r>
              <a:rPr lang="en-US" b="1" dirty="0" err="1" smtClean="0">
                <a:latin typeface="Arial" pitchFamily="34" charset="0"/>
                <a:cs typeface="Arial" pitchFamily="34" charset="0"/>
              </a:rPr>
              <a:t>Davlat</a:t>
            </a:r>
            <a:r>
              <a:rPr lang="en-US" b="1" dirty="0">
                <a:latin typeface="Arial" pitchFamily="34" charset="0"/>
                <a:cs typeface="Arial" pitchFamily="34" charset="0"/>
              </a:rPr>
              <a:t>, </a:t>
            </a:r>
            <a:r>
              <a:rPr lang="en-US" b="1" dirty="0" err="1">
                <a:latin typeface="Arial" pitchFamily="34" charset="0"/>
                <a:cs typeface="Arial" pitchFamily="34" charset="0"/>
              </a:rPr>
              <a:t>korxona</a:t>
            </a:r>
            <a:r>
              <a:rPr lang="en-US" b="1" dirty="0">
                <a:latin typeface="Arial" pitchFamily="34" charset="0"/>
                <a:cs typeface="Arial" pitchFamily="34" charset="0"/>
              </a:rPr>
              <a:t> </a:t>
            </a:r>
            <a:r>
              <a:rPr lang="en-US" b="1" dirty="0" err="1">
                <a:latin typeface="Arial" pitchFamily="34" charset="0"/>
                <a:cs typeface="Arial" pitchFamily="34" charset="0"/>
              </a:rPr>
              <a:t>va</a:t>
            </a:r>
            <a:r>
              <a:rPr lang="en-US" b="1" dirty="0">
                <a:latin typeface="Arial" pitchFamily="34" charset="0"/>
                <a:cs typeface="Arial" pitchFamily="34" charset="0"/>
              </a:rPr>
              <a:t> </a:t>
            </a:r>
            <a:r>
              <a:rPr lang="en-US" b="1" dirty="0" smtClean="0">
                <a:latin typeface="Arial" pitchFamily="34" charset="0"/>
                <a:cs typeface="Arial" pitchFamily="34" charset="0"/>
              </a:rPr>
              <a:t> </a:t>
            </a:r>
            <a:r>
              <a:rPr lang="en-US" b="1" dirty="0" err="1" smtClean="0">
                <a:latin typeface="Arial" pitchFamily="34" charset="0"/>
                <a:cs typeface="Arial" pitchFamily="34" charset="0"/>
              </a:rPr>
              <a:t>tashkilotlarning</a:t>
            </a:r>
            <a:r>
              <a:rPr lang="en-US" b="1" dirty="0" smtClean="0">
                <a:latin typeface="Arial" pitchFamily="34" charset="0"/>
                <a:cs typeface="Arial" pitchFamily="34" charset="0"/>
              </a:rPr>
              <a:t> </a:t>
            </a:r>
            <a:r>
              <a:rPr lang="en-US" dirty="0" err="1" smtClean="0">
                <a:latin typeface="Arial" pitchFamily="34" charset="0"/>
                <a:cs typeface="Arial" pitchFamily="34" charset="0"/>
              </a:rPr>
              <a:t>muhim</a:t>
            </a:r>
            <a:r>
              <a:rPr lang="en-US" dirty="0" smtClean="0">
                <a:latin typeface="Arial" pitchFamily="34" charset="0"/>
                <a:cs typeface="Arial" pitchFamily="34" charset="0"/>
              </a:rPr>
              <a:t> </a:t>
            </a:r>
            <a:r>
              <a:rPr lang="en-US" dirty="0" err="1" smtClean="0">
                <a:latin typeface="Arial" pitchFamily="34" charset="0"/>
                <a:cs typeface="Arial" pitchFamily="34" charset="0"/>
              </a:rPr>
              <a:t>vazifalaridan</a:t>
            </a:r>
            <a:r>
              <a:rPr lang="en-US" dirty="0" smtClean="0">
                <a:latin typeface="Arial" pitchFamily="34" charset="0"/>
                <a:cs typeface="Arial" pitchFamily="34" charset="0"/>
              </a:rPr>
              <a:t> </a:t>
            </a:r>
            <a:r>
              <a:rPr lang="en-US" dirty="0" err="1" smtClean="0">
                <a:latin typeface="Arial" pitchFamily="34" charset="0"/>
                <a:cs typeface="Arial" pitchFamily="34" charset="0"/>
              </a:rPr>
              <a:t>biri</a:t>
            </a:r>
            <a:r>
              <a:rPr lang="en-US" dirty="0" smtClean="0">
                <a:latin typeface="Arial" pitchFamily="34" charset="0"/>
                <a:cs typeface="Arial" pitchFamily="34" charset="0"/>
              </a:rPr>
              <a:t> - </a:t>
            </a:r>
            <a:r>
              <a:rPr lang="en-US" dirty="0" err="1" smtClean="0">
                <a:latin typeface="Arial" pitchFamily="34" charset="0"/>
                <a:cs typeface="Arial" pitchFamily="34" charset="0"/>
              </a:rPr>
              <a:t>investitsiyalarning</a:t>
            </a:r>
            <a:r>
              <a:rPr lang="en-US" dirty="0" smtClean="0">
                <a:latin typeface="Arial" pitchFamily="34" charset="0"/>
                <a:cs typeface="Arial" pitchFamily="34" charset="0"/>
              </a:rPr>
              <a:t> </a:t>
            </a:r>
            <a:r>
              <a:rPr lang="en-US" b="1" dirty="0" err="1">
                <a:latin typeface="Arial" pitchFamily="34" charset="0"/>
                <a:cs typeface="Arial" pitchFamily="34" charset="0"/>
              </a:rPr>
              <a:t>iqtisodiy</a:t>
            </a:r>
            <a:r>
              <a:rPr lang="en-US" dirty="0">
                <a:latin typeface="Arial" pitchFamily="34" charset="0"/>
                <a:cs typeface="Arial" pitchFamily="34" charset="0"/>
              </a:rPr>
              <a:t> </a:t>
            </a:r>
            <a:r>
              <a:rPr lang="en-US" b="1" dirty="0" err="1">
                <a:latin typeface="Arial" pitchFamily="34" charset="0"/>
                <a:cs typeface="Arial" pitchFamily="34" charset="0"/>
              </a:rPr>
              <a:t>sarnaradorligini</a:t>
            </a:r>
            <a:r>
              <a:rPr lang="en-US" dirty="0">
                <a:latin typeface="Arial" pitchFamily="34" charset="0"/>
                <a:cs typeface="Arial" pitchFamily="34" charset="0"/>
              </a:rPr>
              <a:t> </a:t>
            </a:r>
            <a:r>
              <a:rPr lang="en-US" dirty="0" err="1">
                <a:latin typeface="Arial" pitchFamily="34" charset="0"/>
                <a:cs typeface="Arial" pitchFamily="34" charset="0"/>
              </a:rPr>
              <a:t>oshirish</a:t>
            </a:r>
            <a:r>
              <a:rPr lang="en-US" dirty="0">
                <a:latin typeface="Arial" pitchFamily="34" charset="0"/>
                <a:cs typeface="Arial" pitchFamily="34" charset="0"/>
              </a:rPr>
              <a:t> </a:t>
            </a:r>
            <a:r>
              <a:rPr lang="en-US" dirty="0" err="1">
                <a:latin typeface="Arial" pitchFamily="34" charset="0"/>
                <a:cs typeface="Arial" pitchFamily="34" charset="0"/>
              </a:rPr>
              <a:t>hisoblanadi</a:t>
            </a:r>
            <a:r>
              <a:rPr lang="en-US" dirty="0">
                <a:latin typeface="Arial" pitchFamily="34" charset="0"/>
                <a:cs typeface="Arial" pitchFamily="34" charset="0"/>
              </a:rPr>
              <a:t>.</a:t>
            </a:r>
          </a:p>
        </p:txBody>
      </p:sp>
    </p:spTree>
    <p:extLst>
      <p:ext uri="{BB962C8B-B14F-4D97-AF65-F5344CB8AC3E}">
        <p14:creationId xmlns:p14="http://schemas.microsoft.com/office/powerpoint/2010/main" val="2637418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US" dirty="0" err="1" smtClean="0"/>
              <a:t>Raqobatbardoshlik</a:t>
            </a:r>
            <a:r>
              <a:rPr lang="en-US" dirty="0" smtClean="0"/>
              <a:t> </a:t>
            </a:r>
            <a:r>
              <a:rPr lang="en-US" dirty="0" err="1" smtClean="0"/>
              <a:t>va</a:t>
            </a:r>
            <a:r>
              <a:rPr lang="en-US" dirty="0" smtClean="0"/>
              <a:t> </a:t>
            </a:r>
            <a:r>
              <a:rPr lang="en-US" dirty="0" err="1" smtClean="0"/>
              <a:t>samaradorlik</a:t>
            </a:r>
            <a:r>
              <a:rPr lang="en-US" dirty="0" smtClean="0"/>
              <a:t>  u </a:t>
            </a:r>
            <a:r>
              <a:rPr lang="en-US" dirty="0" err="1" smtClean="0"/>
              <a:t>nima</a:t>
            </a:r>
            <a:r>
              <a:rPr lang="en-US" dirty="0" smtClean="0"/>
              <a:t>?</a:t>
            </a:r>
            <a:endParaRPr lang="ru-RU" dirty="0"/>
          </a:p>
        </p:txBody>
      </p:sp>
      <p:sp>
        <p:nvSpPr>
          <p:cNvPr id="3" name="Объект 2"/>
          <p:cNvSpPr>
            <a:spLocks noGrp="1"/>
          </p:cNvSpPr>
          <p:nvPr>
            <p:ph idx="1"/>
          </p:nvPr>
        </p:nvSpPr>
        <p:spPr>
          <a:xfrm>
            <a:off x="609598" y="2160590"/>
            <a:ext cx="7239001" cy="3880773"/>
          </a:xfrm>
        </p:spPr>
        <p:txBody>
          <a:bodyPr/>
          <a:lstStyle/>
          <a:p>
            <a:r>
              <a:rPr lang="en-US" sz="2400" dirty="0" err="1" smtClean="0">
                <a:solidFill>
                  <a:srgbClr val="0070C0"/>
                </a:solidFill>
              </a:rPr>
              <a:t>Raqobatbardoshlik</a:t>
            </a:r>
            <a:r>
              <a:rPr lang="en-US" sz="2400" dirty="0" smtClean="0">
                <a:solidFill>
                  <a:srgbClr val="0070C0"/>
                </a:solidFill>
              </a:rPr>
              <a:t> </a:t>
            </a:r>
            <a:r>
              <a:rPr lang="en-US" sz="2400" dirty="0" err="1" smtClean="0">
                <a:solidFill>
                  <a:srgbClr val="0070C0"/>
                </a:solidFill>
              </a:rPr>
              <a:t>biron</a:t>
            </a:r>
            <a:r>
              <a:rPr lang="en-US" sz="2400" dirty="0" smtClean="0">
                <a:solidFill>
                  <a:srgbClr val="0070C0"/>
                </a:solidFill>
              </a:rPr>
              <a:t> </a:t>
            </a:r>
            <a:r>
              <a:rPr lang="en-US" sz="2400" dirty="0" err="1" smtClean="0">
                <a:solidFill>
                  <a:srgbClr val="0070C0"/>
                </a:solidFill>
              </a:rPr>
              <a:t>tovarning</a:t>
            </a:r>
            <a:r>
              <a:rPr lang="en-US" sz="2400" dirty="0" smtClean="0">
                <a:solidFill>
                  <a:srgbClr val="0070C0"/>
                </a:solidFill>
              </a:rPr>
              <a:t> </a:t>
            </a:r>
            <a:r>
              <a:rPr lang="en-US" sz="2400" dirty="0" err="1" smtClean="0">
                <a:solidFill>
                  <a:srgbClr val="0070C0"/>
                </a:solidFill>
              </a:rPr>
              <a:t>boshqa</a:t>
            </a:r>
            <a:r>
              <a:rPr lang="en-US" sz="2400" dirty="0" smtClean="0">
                <a:solidFill>
                  <a:srgbClr val="0070C0"/>
                </a:solidFill>
              </a:rPr>
              <a:t> </a:t>
            </a:r>
            <a:r>
              <a:rPr lang="en-US" sz="2400" dirty="0" err="1" smtClean="0">
                <a:solidFill>
                  <a:srgbClr val="0070C0"/>
                </a:solidFill>
              </a:rPr>
              <a:t>tovarga</a:t>
            </a:r>
            <a:r>
              <a:rPr lang="en-US" sz="2400" dirty="0" smtClean="0">
                <a:solidFill>
                  <a:srgbClr val="0070C0"/>
                </a:solidFill>
              </a:rPr>
              <a:t> </a:t>
            </a:r>
            <a:r>
              <a:rPr lang="en-US" sz="2400" dirty="0" err="1" smtClean="0">
                <a:solidFill>
                  <a:srgbClr val="0070C0"/>
                </a:solidFill>
              </a:rPr>
              <a:t>nisbatan</a:t>
            </a:r>
            <a:r>
              <a:rPr lang="en-US" sz="2400" dirty="0" smtClean="0">
                <a:solidFill>
                  <a:srgbClr val="0070C0"/>
                </a:solidFill>
              </a:rPr>
              <a:t> </a:t>
            </a:r>
            <a:r>
              <a:rPr lang="en-US" sz="2400" dirty="0" err="1" smtClean="0">
                <a:solidFill>
                  <a:srgbClr val="0070C0"/>
                </a:solidFill>
              </a:rPr>
              <a:t>ustunlik</a:t>
            </a:r>
            <a:r>
              <a:rPr lang="en-US" sz="2400" dirty="0" smtClean="0">
                <a:solidFill>
                  <a:srgbClr val="0070C0"/>
                </a:solidFill>
              </a:rPr>
              <a:t> </a:t>
            </a:r>
            <a:r>
              <a:rPr lang="en-US" sz="2400" dirty="0" err="1" smtClean="0">
                <a:solidFill>
                  <a:srgbClr val="0070C0"/>
                </a:solidFill>
              </a:rPr>
              <a:t>jihatlarini</a:t>
            </a:r>
            <a:r>
              <a:rPr lang="en-US" sz="2400" dirty="0" smtClean="0">
                <a:solidFill>
                  <a:srgbClr val="0070C0"/>
                </a:solidFill>
              </a:rPr>
              <a:t> </a:t>
            </a:r>
            <a:r>
              <a:rPr lang="en-US" sz="2400" dirty="0" err="1" smtClean="0">
                <a:solidFill>
                  <a:srgbClr val="0070C0"/>
                </a:solidFill>
              </a:rPr>
              <a:t>oshirib</a:t>
            </a:r>
            <a:r>
              <a:rPr lang="en-US" sz="2400" dirty="0" smtClean="0">
                <a:solidFill>
                  <a:srgbClr val="0070C0"/>
                </a:solidFill>
              </a:rPr>
              <a:t> </a:t>
            </a:r>
            <a:r>
              <a:rPr lang="en-US" sz="2400" dirty="0" err="1" smtClean="0">
                <a:solidFill>
                  <a:srgbClr val="0070C0"/>
                </a:solidFill>
              </a:rPr>
              <a:t>ishlab</a:t>
            </a:r>
            <a:r>
              <a:rPr lang="en-US" sz="2400" dirty="0" smtClean="0">
                <a:solidFill>
                  <a:srgbClr val="0070C0"/>
                </a:solidFill>
              </a:rPr>
              <a:t> </a:t>
            </a:r>
            <a:r>
              <a:rPr lang="en-US" sz="2400" dirty="0" err="1" smtClean="0">
                <a:solidFill>
                  <a:srgbClr val="0070C0"/>
                </a:solidFill>
              </a:rPr>
              <a:t>chiqarish</a:t>
            </a:r>
            <a:r>
              <a:rPr lang="en-US" sz="2400" dirty="0" smtClean="0">
                <a:solidFill>
                  <a:srgbClr val="0070C0"/>
                </a:solidFill>
              </a:rPr>
              <a:t>.</a:t>
            </a:r>
          </a:p>
          <a:p>
            <a:endParaRPr lang="en-US" sz="2400" dirty="0"/>
          </a:p>
          <a:p>
            <a:r>
              <a:rPr lang="en-US" sz="2400" dirty="0" err="1" smtClean="0">
                <a:solidFill>
                  <a:srgbClr val="00B050"/>
                </a:solidFill>
              </a:rPr>
              <a:t>Samaradorlik</a:t>
            </a:r>
            <a:r>
              <a:rPr lang="en-US" sz="2400" dirty="0" smtClean="0">
                <a:solidFill>
                  <a:srgbClr val="00B050"/>
                </a:solidFill>
              </a:rPr>
              <a:t>-minimum </a:t>
            </a:r>
            <a:r>
              <a:rPr lang="en-US" sz="2400" dirty="0" err="1" smtClean="0">
                <a:solidFill>
                  <a:srgbClr val="00B050"/>
                </a:solidFill>
              </a:rPr>
              <a:t>xarajatdan</a:t>
            </a:r>
            <a:r>
              <a:rPr lang="en-US" sz="2400" dirty="0" smtClean="0">
                <a:solidFill>
                  <a:srgbClr val="00B050"/>
                </a:solidFill>
              </a:rPr>
              <a:t> </a:t>
            </a:r>
            <a:r>
              <a:rPr lang="en-US" sz="2400" dirty="0" err="1" smtClean="0">
                <a:solidFill>
                  <a:srgbClr val="00B050"/>
                </a:solidFill>
              </a:rPr>
              <a:t>maksimum</a:t>
            </a:r>
            <a:r>
              <a:rPr lang="en-US" sz="2400" dirty="0" smtClean="0">
                <a:solidFill>
                  <a:srgbClr val="00B050"/>
                </a:solidFill>
              </a:rPr>
              <a:t> </a:t>
            </a:r>
            <a:r>
              <a:rPr lang="en-US" sz="2400" dirty="0" err="1" smtClean="0">
                <a:solidFill>
                  <a:srgbClr val="00B050"/>
                </a:solidFill>
              </a:rPr>
              <a:t>daromad</a:t>
            </a:r>
            <a:r>
              <a:rPr lang="en-US" sz="2400" dirty="0" smtClean="0">
                <a:solidFill>
                  <a:srgbClr val="00B050"/>
                </a:solidFill>
              </a:rPr>
              <a:t> </a:t>
            </a:r>
            <a:r>
              <a:rPr lang="en-US" sz="2400" dirty="0" err="1" smtClean="0">
                <a:solidFill>
                  <a:srgbClr val="00B050"/>
                </a:solidFill>
              </a:rPr>
              <a:t>olish.Masalan:Yer.suv</a:t>
            </a:r>
            <a:r>
              <a:rPr lang="en-US" sz="2400" dirty="0" smtClean="0">
                <a:solidFill>
                  <a:srgbClr val="00B050"/>
                </a:solidFill>
              </a:rPr>
              <a:t> </a:t>
            </a:r>
            <a:r>
              <a:rPr lang="en-US" sz="2400" dirty="0" err="1" smtClean="0">
                <a:solidFill>
                  <a:srgbClr val="00B050"/>
                </a:solidFill>
              </a:rPr>
              <a:t>bu</a:t>
            </a:r>
            <a:r>
              <a:rPr lang="en-US" sz="2400" dirty="0" smtClean="0">
                <a:solidFill>
                  <a:srgbClr val="00B050"/>
                </a:solidFill>
              </a:rPr>
              <a:t> </a:t>
            </a:r>
            <a:r>
              <a:rPr lang="en-US" sz="2400" dirty="0" err="1" smtClean="0">
                <a:solidFill>
                  <a:srgbClr val="00B050"/>
                </a:solidFill>
              </a:rPr>
              <a:t>tabiiy</a:t>
            </a:r>
            <a:r>
              <a:rPr lang="en-US" sz="2400" dirty="0" smtClean="0">
                <a:solidFill>
                  <a:srgbClr val="00B050"/>
                </a:solidFill>
              </a:rPr>
              <a:t> </a:t>
            </a:r>
            <a:r>
              <a:rPr lang="en-US" sz="2400" dirty="0" err="1" smtClean="0">
                <a:solidFill>
                  <a:srgbClr val="00B050"/>
                </a:solidFill>
              </a:rPr>
              <a:t>resusr</a:t>
            </a:r>
            <a:r>
              <a:rPr lang="en-US" sz="2400" dirty="0" smtClean="0">
                <a:solidFill>
                  <a:srgbClr val="00B050"/>
                </a:solidFill>
              </a:rPr>
              <a:t> </a:t>
            </a:r>
            <a:r>
              <a:rPr lang="en-US" sz="2400" dirty="0" err="1" smtClean="0">
                <a:solidFill>
                  <a:srgbClr val="00B050"/>
                </a:solidFill>
              </a:rPr>
              <a:t>lekin</a:t>
            </a:r>
            <a:r>
              <a:rPr lang="en-US" sz="2400" dirty="0" smtClean="0">
                <a:solidFill>
                  <a:srgbClr val="00B050"/>
                </a:solidFill>
              </a:rPr>
              <a:t> </a:t>
            </a:r>
            <a:r>
              <a:rPr lang="en-US" sz="2400" dirty="0" err="1" smtClean="0">
                <a:solidFill>
                  <a:srgbClr val="00B050"/>
                </a:solidFill>
              </a:rPr>
              <a:t>unda</a:t>
            </a:r>
            <a:r>
              <a:rPr lang="en-US" sz="2400" dirty="0" smtClean="0">
                <a:solidFill>
                  <a:srgbClr val="00B050"/>
                </a:solidFill>
              </a:rPr>
              <a:t> ham samara </a:t>
            </a:r>
            <a:r>
              <a:rPr lang="en-US" sz="2400" dirty="0" err="1" smtClean="0">
                <a:solidFill>
                  <a:srgbClr val="00B050"/>
                </a:solidFill>
              </a:rPr>
              <a:t>bor.minimum</a:t>
            </a:r>
            <a:r>
              <a:rPr lang="en-US" sz="2400" dirty="0" smtClean="0">
                <a:solidFill>
                  <a:srgbClr val="00B050"/>
                </a:solidFill>
              </a:rPr>
              <a:t> </a:t>
            </a:r>
            <a:r>
              <a:rPr lang="en-US" sz="2400" dirty="0" err="1" smtClean="0">
                <a:solidFill>
                  <a:srgbClr val="00B050"/>
                </a:solidFill>
              </a:rPr>
              <a:t>yerdan</a:t>
            </a:r>
            <a:r>
              <a:rPr lang="en-US" sz="2400" dirty="0" smtClean="0">
                <a:solidFill>
                  <a:srgbClr val="00B050"/>
                </a:solidFill>
              </a:rPr>
              <a:t> maximum </a:t>
            </a:r>
            <a:r>
              <a:rPr lang="en-US" sz="2400" dirty="0" err="1" smtClean="0">
                <a:solidFill>
                  <a:srgbClr val="00B050"/>
                </a:solidFill>
              </a:rPr>
              <a:t>xosil</a:t>
            </a:r>
            <a:r>
              <a:rPr lang="en-US" sz="2400" dirty="0" smtClean="0">
                <a:solidFill>
                  <a:srgbClr val="00B050"/>
                </a:solidFill>
              </a:rPr>
              <a:t> </a:t>
            </a:r>
            <a:r>
              <a:rPr lang="en-US" sz="2400" dirty="0" err="1" smtClean="0">
                <a:solidFill>
                  <a:srgbClr val="00B050"/>
                </a:solidFill>
              </a:rPr>
              <a:t>olish</a:t>
            </a:r>
            <a:r>
              <a:rPr lang="en-US" sz="2400" dirty="0" smtClean="0">
                <a:solidFill>
                  <a:srgbClr val="00B050"/>
                </a:solidFill>
              </a:rPr>
              <a:t>.</a:t>
            </a:r>
          </a:p>
          <a:p>
            <a:endParaRPr lang="ru-RU" dirty="0"/>
          </a:p>
        </p:txBody>
      </p:sp>
    </p:spTree>
    <p:extLst>
      <p:ext uri="{BB962C8B-B14F-4D97-AF65-F5344CB8AC3E}">
        <p14:creationId xmlns:p14="http://schemas.microsoft.com/office/powerpoint/2010/main" val="30245536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err="1" smtClean="0">
                <a:latin typeface="Times New Roman" panose="02020603050405020304" pitchFamily="18" charset="0"/>
                <a:cs typeface="Times New Roman" panose="02020603050405020304" pitchFamily="18" charset="0"/>
              </a:rPr>
              <a:t>Raqobatbardosh</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mahsulot</a:t>
            </a:r>
            <a:r>
              <a:rPr lang="en-US" b="1" dirty="0" smtClean="0">
                <a:latin typeface="Times New Roman" panose="02020603050405020304" pitchFamily="18" charset="0"/>
                <a:cs typeface="Times New Roman" panose="02020603050405020304" pitchFamily="18" charset="0"/>
              </a:rPr>
              <a:t> u </a:t>
            </a:r>
            <a:r>
              <a:rPr lang="en-US" b="1" dirty="0" err="1" smtClean="0">
                <a:latin typeface="Times New Roman" panose="02020603050405020304" pitchFamily="18" charset="0"/>
                <a:cs typeface="Times New Roman" panose="02020603050405020304" pitchFamily="18" charset="0"/>
              </a:rPr>
              <a:t>nima</a:t>
            </a:r>
            <a:r>
              <a:rPr lang="en-US" b="1" dirty="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609598" y="1752600"/>
            <a:ext cx="7467601" cy="4572000"/>
          </a:xfrm>
        </p:spPr>
        <p:txBody>
          <a:bodyPr>
            <a:normAutofit/>
          </a:bodyPr>
          <a:lstStyle/>
          <a:p>
            <a:r>
              <a:rPr lang="en-US" sz="2400" b="1" dirty="0" err="1" smtClean="0">
                <a:solidFill>
                  <a:srgbClr val="7030A0"/>
                </a:solidFill>
                <a:latin typeface="Times New Roman" panose="02020603050405020304" pitchFamily="18" charset="0"/>
                <a:cs typeface="Times New Roman" panose="02020603050405020304" pitchFamily="18" charset="0"/>
              </a:rPr>
              <a:t>Raqobatchilar</a:t>
            </a:r>
            <a:r>
              <a:rPr lang="en-US" sz="2400" b="1" dirty="0">
                <a:solidFill>
                  <a:srgbClr val="7030A0"/>
                </a:solidFill>
                <a:latin typeface="Times New Roman" panose="02020603050405020304" pitchFamily="18" charset="0"/>
                <a:cs typeface="Times New Roman" panose="02020603050405020304" pitchFamily="18" charset="0"/>
              </a:rPr>
              <a:t> </a:t>
            </a:r>
            <a:r>
              <a:rPr lang="en-US" sz="2400" b="1" dirty="0" err="1" smtClean="0">
                <a:solidFill>
                  <a:srgbClr val="7030A0"/>
                </a:solidFill>
                <a:latin typeface="Times New Roman" panose="02020603050405020304" pitchFamily="18" charset="0"/>
                <a:cs typeface="Times New Roman" panose="02020603050405020304" pitchFamily="18" charset="0"/>
              </a:rPr>
              <a:t>asosan</a:t>
            </a:r>
            <a:r>
              <a:rPr lang="en-US" sz="2400" b="1" dirty="0" smtClean="0">
                <a:solidFill>
                  <a:srgbClr val="7030A0"/>
                </a:solidFill>
                <a:latin typeface="Times New Roman" panose="02020603050405020304" pitchFamily="18" charset="0"/>
                <a:cs typeface="Times New Roman" panose="02020603050405020304" pitchFamily="18" charset="0"/>
              </a:rPr>
              <a:t> </a:t>
            </a:r>
            <a:r>
              <a:rPr lang="en-US" sz="2400" b="1" dirty="0" err="1" smtClean="0">
                <a:solidFill>
                  <a:srgbClr val="7030A0"/>
                </a:solidFill>
                <a:latin typeface="Times New Roman" panose="02020603050405020304" pitchFamily="18" charset="0"/>
                <a:cs typeface="Times New Roman" panose="02020603050405020304" pitchFamily="18" charset="0"/>
              </a:rPr>
              <a:t>arzon</a:t>
            </a:r>
            <a:r>
              <a:rPr lang="en-US" sz="2400" b="1" dirty="0" smtClean="0">
                <a:solidFill>
                  <a:srgbClr val="7030A0"/>
                </a:solidFill>
                <a:latin typeface="Times New Roman" panose="02020603050405020304" pitchFamily="18" charset="0"/>
                <a:cs typeface="Times New Roman" panose="02020603050405020304" pitchFamily="18" charset="0"/>
              </a:rPr>
              <a:t> </a:t>
            </a:r>
            <a:r>
              <a:rPr lang="en-US" sz="2400" b="1" dirty="0" err="1" smtClean="0">
                <a:solidFill>
                  <a:srgbClr val="7030A0"/>
                </a:solidFill>
                <a:latin typeface="Times New Roman" panose="02020603050405020304" pitchFamily="18" charset="0"/>
                <a:cs typeface="Times New Roman" panose="02020603050405020304" pitchFamily="18" charset="0"/>
              </a:rPr>
              <a:t>hom</a:t>
            </a:r>
            <a:r>
              <a:rPr lang="en-US" sz="2400" b="1" dirty="0" smtClean="0">
                <a:solidFill>
                  <a:srgbClr val="7030A0"/>
                </a:solidFill>
                <a:latin typeface="Times New Roman" panose="02020603050405020304" pitchFamily="18" charset="0"/>
                <a:cs typeface="Times New Roman" panose="02020603050405020304" pitchFamily="18" charset="0"/>
              </a:rPr>
              <a:t> </a:t>
            </a:r>
            <a:r>
              <a:rPr lang="en-US" sz="2400" b="1" dirty="0" err="1" smtClean="0">
                <a:solidFill>
                  <a:srgbClr val="7030A0"/>
                </a:solidFill>
                <a:latin typeface="Times New Roman" panose="02020603050405020304" pitchFamily="18" charset="0"/>
                <a:cs typeface="Times New Roman" panose="02020603050405020304" pitchFamily="18" charset="0"/>
              </a:rPr>
              <a:t>ashyoli</a:t>
            </a:r>
            <a:r>
              <a:rPr lang="en-US" sz="2400" b="1" dirty="0" smtClean="0">
                <a:solidFill>
                  <a:srgbClr val="7030A0"/>
                </a:solidFill>
                <a:latin typeface="Times New Roman" panose="02020603050405020304" pitchFamily="18" charset="0"/>
                <a:cs typeface="Times New Roman" panose="02020603050405020304" pitchFamily="18" charset="0"/>
              </a:rPr>
              <a:t> </a:t>
            </a:r>
            <a:r>
              <a:rPr lang="en-US" sz="2400" b="1" dirty="0" err="1" smtClean="0">
                <a:solidFill>
                  <a:srgbClr val="7030A0"/>
                </a:solidFill>
                <a:latin typeface="Times New Roman" panose="02020603050405020304" pitchFamily="18" charset="0"/>
                <a:cs typeface="Times New Roman" panose="02020603050405020304" pitchFamily="18" charset="0"/>
              </a:rPr>
              <a:t>mahsulotlarda</a:t>
            </a:r>
            <a:r>
              <a:rPr lang="en-US" sz="2400" b="1" dirty="0" smtClean="0">
                <a:solidFill>
                  <a:srgbClr val="7030A0"/>
                </a:solidFill>
                <a:latin typeface="Times New Roman" panose="02020603050405020304" pitchFamily="18" charset="0"/>
                <a:cs typeface="Times New Roman" panose="02020603050405020304" pitchFamily="18" charset="0"/>
              </a:rPr>
              <a:t> </a:t>
            </a:r>
            <a:r>
              <a:rPr lang="en-US" sz="2400" b="1" dirty="0" err="1" smtClean="0">
                <a:solidFill>
                  <a:srgbClr val="7030A0"/>
                </a:solidFill>
                <a:latin typeface="Times New Roman" panose="02020603050405020304" pitchFamily="18" charset="0"/>
                <a:cs typeface="Times New Roman" panose="02020603050405020304" pitchFamily="18" charset="0"/>
              </a:rPr>
              <a:t>juda</a:t>
            </a:r>
            <a:r>
              <a:rPr lang="en-US" sz="2400" b="1" dirty="0" smtClean="0">
                <a:solidFill>
                  <a:srgbClr val="7030A0"/>
                </a:solidFill>
                <a:latin typeface="Times New Roman" panose="02020603050405020304" pitchFamily="18" charset="0"/>
                <a:cs typeface="Times New Roman" panose="02020603050405020304" pitchFamily="18" charset="0"/>
              </a:rPr>
              <a:t> </a:t>
            </a:r>
            <a:r>
              <a:rPr lang="en-US" sz="2400" b="1" dirty="0" err="1" smtClean="0">
                <a:solidFill>
                  <a:srgbClr val="7030A0"/>
                </a:solidFill>
                <a:latin typeface="Times New Roman" panose="02020603050405020304" pitchFamily="18" charset="0"/>
                <a:cs typeface="Times New Roman" panose="02020603050405020304" pitchFamily="18" charset="0"/>
              </a:rPr>
              <a:t>ko’p</a:t>
            </a:r>
            <a:r>
              <a:rPr lang="en-US" sz="2400" b="1" dirty="0" smtClean="0">
                <a:solidFill>
                  <a:srgbClr val="7030A0"/>
                </a:solidFill>
                <a:latin typeface="Times New Roman" panose="02020603050405020304" pitchFamily="18" charset="0"/>
                <a:cs typeface="Times New Roman" panose="02020603050405020304" pitchFamily="18" charset="0"/>
              </a:rPr>
              <a:t> </a:t>
            </a:r>
            <a:r>
              <a:rPr lang="en-US" sz="2400" b="1" dirty="0" err="1" smtClean="0">
                <a:solidFill>
                  <a:srgbClr val="7030A0"/>
                </a:solidFill>
                <a:latin typeface="Times New Roman" panose="02020603050405020304" pitchFamily="18" charset="0"/>
                <a:cs typeface="Times New Roman" panose="02020603050405020304" pitchFamily="18" charset="0"/>
              </a:rPr>
              <a:t>uchraydi</a:t>
            </a:r>
            <a:r>
              <a:rPr lang="en-US" sz="2400" b="1" dirty="0" smtClean="0">
                <a:solidFill>
                  <a:srgbClr val="7030A0"/>
                </a:solidFill>
                <a:latin typeface="Times New Roman" panose="02020603050405020304" pitchFamily="18" charset="0"/>
                <a:cs typeface="Times New Roman" panose="02020603050405020304" pitchFamily="18" charset="0"/>
              </a:rPr>
              <a:t> </a:t>
            </a:r>
            <a:r>
              <a:rPr lang="en-US" sz="2400" b="1" dirty="0" err="1" smtClean="0">
                <a:solidFill>
                  <a:srgbClr val="7030A0"/>
                </a:solidFill>
                <a:latin typeface="Times New Roman" panose="02020603050405020304" pitchFamily="18" charset="0"/>
                <a:cs typeface="Times New Roman" panose="02020603050405020304" pitchFamily="18" charset="0"/>
              </a:rPr>
              <a:t>sababi</a:t>
            </a:r>
            <a:r>
              <a:rPr lang="en-US" sz="2400" b="1" dirty="0" smtClean="0">
                <a:solidFill>
                  <a:srgbClr val="7030A0"/>
                </a:solidFill>
                <a:latin typeface="Times New Roman" panose="02020603050405020304" pitchFamily="18" charset="0"/>
                <a:cs typeface="Times New Roman" panose="02020603050405020304" pitchFamily="18" charset="0"/>
              </a:rPr>
              <a:t> </a:t>
            </a:r>
            <a:r>
              <a:rPr lang="en-US" sz="2400" b="1" dirty="0" err="1" smtClean="0">
                <a:solidFill>
                  <a:srgbClr val="7030A0"/>
                </a:solidFill>
                <a:latin typeface="Times New Roman" panose="02020603050405020304" pitchFamily="18" charset="0"/>
                <a:cs typeface="Times New Roman" panose="02020603050405020304" pitchFamily="18" charset="0"/>
              </a:rPr>
              <a:t>arzon</a:t>
            </a:r>
            <a:r>
              <a:rPr lang="en-US" sz="2400" b="1" dirty="0" smtClean="0">
                <a:solidFill>
                  <a:srgbClr val="7030A0"/>
                </a:solidFill>
                <a:latin typeface="Times New Roman" panose="02020603050405020304" pitchFamily="18" charset="0"/>
                <a:cs typeface="Times New Roman" panose="02020603050405020304" pitchFamily="18" charset="0"/>
              </a:rPr>
              <a:t> </a:t>
            </a:r>
            <a:r>
              <a:rPr lang="en-US" sz="2400" b="1" dirty="0" err="1" smtClean="0">
                <a:solidFill>
                  <a:srgbClr val="7030A0"/>
                </a:solidFill>
                <a:latin typeface="Times New Roman" panose="02020603050405020304" pitchFamily="18" charset="0"/>
                <a:cs typeface="Times New Roman" panose="02020603050405020304" pitchFamily="18" charset="0"/>
              </a:rPr>
              <a:t>hom</a:t>
            </a:r>
            <a:r>
              <a:rPr lang="en-US" sz="2400" b="1" dirty="0" smtClean="0">
                <a:solidFill>
                  <a:srgbClr val="7030A0"/>
                </a:solidFill>
                <a:latin typeface="Times New Roman" panose="02020603050405020304" pitchFamily="18" charset="0"/>
                <a:cs typeface="Times New Roman" panose="02020603050405020304" pitchFamily="18" charset="0"/>
              </a:rPr>
              <a:t> </a:t>
            </a:r>
            <a:r>
              <a:rPr lang="en-US" sz="2400" b="1" dirty="0" err="1" smtClean="0">
                <a:solidFill>
                  <a:srgbClr val="7030A0"/>
                </a:solidFill>
                <a:latin typeface="Times New Roman" panose="02020603050405020304" pitchFamily="18" charset="0"/>
                <a:cs typeface="Times New Roman" panose="02020603050405020304" pitchFamily="18" charset="0"/>
              </a:rPr>
              <a:t>ashyoli</a:t>
            </a:r>
            <a:r>
              <a:rPr lang="en-US" sz="2400" b="1" dirty="0" smtClean="0">
                <a:solidFill>
                  <a:srgbClr val="7030A0"/>
                </a:solidFill>
                <a:latin typeface="Times New Roman" panose="02020603050405020304" pitchFamily="18" charset="0"/>
                <a:cs typeface="Times New Roman" panose="02020603050405020304" pitchFamily="18" charset="0"/>
              </a:rPr>
              <a:t> </a:t>
            </a:r>
            <a:r>
              <a:rPr lang="en-US" sz="2400" b="1" dirty="0" err="1" smtClean="0">
                <a:solidFill>
                  <a:srgbClr val="7030A0"/>
                </a:solidFill>
                <a:latin typeface="Times New Roman" panose="02020603050405020304" pitchFamily="18" charset="0"/>
                <a:cs typeface="Times New Roman" panose="02020603050405020304" pitchFamily="18" charset="0"/>
              </a:rPr>
              <a:t>maxsulotlardan</a:t>
            </a:r>
            <a:r>
              <a:rPr lang="en-US" sz="2400" b="1" dirty="0" smtClean="0">
                <a:solidFill>
                  <a:srgbClr val="7030A0"/>
                </a:solidFill>
                <a:latin typeface="Times New Roman" panose="02020603050405020304" pitchFamily="18" charset="0"/>
                <a:cs typeface="Times New Roman" panose="02020603050405020304" pitchFamily="18" charset="0"/>
              </a:rPr>
              <a:t> </a:t>
            </a:r>
            <a:r>
              <a:rPr lang="en-US" sz="2400" b="1" dirty="0" err="1" smtClean="0">
                <a:solidFill>
                  <a:srgbClr val="7030A0"/>
                </a:solidFill>
                <a:latin typeface="Times New Roman" panose="02020603050405020304" pitchFamily="18" charset="0"/>
                <a:cs typeface="Times New Roman" panose="02020603050405020304" pitchFamily="18" charset="0"/>
              </a:rPr>
              <a:t>ko’p</a:t>
            </a:r>
            <a:r>
              <a:rPr lang="en-US" sz="2400" b="1" dirty="0" smtClean="0">
                <a:solidFill>
                  <a:srgbClr val="7030A0"/>
                </a:solidFill>
                <a:latin typeface="Times New Roman" panose="02020603050405020304" pitchFamily="18" charset="0"/>
                <a:cs typeface="Times New Roman" panose="02020603050405020304" pitchFamily="18" charset="0"/>
              </a:rPr>
              <a:t> </a:t>
            </a:r>
            <a:r>
              <a:rPr lang="en-US" sz="2400" b="1" dirty="0" err="1" smtClean="0">
                <a:solidFill>
                  <a:srgbClr val="7030A0"/>
                </a:solidFill>
                <a:latin typeface="Times New Roman" panose="02020603050405020304" pitchFamily="18" charset="0"/>
                <a:cs typeface="Times New Roman" panose="02020603050405020304" pitchFamily="18" charset="0"/>
              </a:rPr>
              <a:t>miqdordagi</a:t>
            </a:r>
            <a:r>
              <a:rPr lang="en-US" sz="2400" b="1" dirty="0" smtClean="0">
                <a:solidFill>
                  <a:srgbClr val="7030A0"/>
                </a:solidFill>
                <a:latin typeface="Times New Roman" panose="02020603050405020304" pitchFamily="18" charset="0"/>
                <a:cs typeface="Times New Roman" panose="02020603050405020304" pitchFamily="18" charset="0"/>
              </a:rPr>
              <a:t> </a:t>
            </a:r>
            <a:r>
              <a:rPr lang="en-US" sz="2400" b="1" dirty="0" err="1" smtClean="0">
                <a:solidFill>
                  <a:srgbClr val="7030A0"/>
                </a:solidFill>
                <a:latin typeface="Times New Roman" panose="02020603050405020304" pitchFamily="18" charset="0"/>
                <a:cs typeface="Times New Roman" panose="02020603050405020304" pitchFamily="18" charset="0"/>
              </a:rPr>
              <a:t>assartiment</a:t>
            </a:r>
            <a:r>
              <a:rPr lang="en-US" sz="2400" b="1" dirty="0" smtClean="0">
                <a:solidFill>
                  <a:srgbClr val="7030A0"/>
                </a:solidFill>
                <a:latin typeface="Times New Roman" panose="02020603050405020304" pitchFamily="18" charset="0"/>
                <a:cs typeface="Times New Roman" panose="02020603050405020304" pitchFamily="18" charset="0"/>
              </a:rPr>
              <a:t> </a:t>
            </a:r>
            <a:r>
              <a:rPr lang="en-US" sz="2400" b="1" dirty="0" err="1" smtClean="0">
                <a:solidFill>
                  <a:srgbClr val="7030A0"/>
                </a:solidFill>
                <a:latin typeface="Times New Roman" panose="02020603050405020304" pitchFamily="18" charset="0"/>
                <a:cs typeface="Times New Roman" panose="02020603050405020304" pitchFamily="18" charset="0"/>
              </a:rPr>
              <a:t>maxsulotlar</a:t>
            </a:r>
            <a:r>
              <a:rPr lang="en-US" sz="2400" b="1" dirty="0" smtClean="0">
                <a:solidFill>
                  <a:srgbClr val="7030A0"/>
                </a:solidFill>
                <a:latin typeface="Times New Roman" panose="02020603050405020304" pitchFamily="18" charset="0"/>
                <a:cs typeface="Times New Roman" panose="02020603050405020304" pitchFamily="18" charset="0"/>
              </a:rPr>
              <a:t> </a:t>
            </a:r>
            <a:r>
              <a:rPr lang="en-US" sz="2400" b="1" dirty="0" err="1" smtClean="0">
                <a:solidFill>
                  <a:srgbClr val="7030A0"/>
                </a:solidFill>
                <a:latin typeface="Times New Roman" panose="02020603050405020304" pitchFamily="18" charset="0"/>
                <a:cs typeface="Times New Roman" panose="02020603050405020304" pitchFamily="18" charset="0"/>
              </a:rPr>
              <a:t>yaratish</a:t>
            </a:r>
            <a:r>
              <a:rPr lang="en-US" sz="2400" b="1" dirty="0" smtClean="0">
                <a:solidFill>
                  <a:srgbClr val="7030A0"/>
                </a:solidFill>
                <a:latin typeface="Times New Roman" panose="02020603050405020304" pitchFamily="18" charset="0"/>
                <a:cs typeface="Times New Roman" panose="02020603050405020304" pitchFamily="18" charset="0"/>
              </a:rPr>
              <a:t> </a:t>
            </a:r>
            <a:r>
              <a:rPr lang="en-US" sz="2400" b="1" dirty="0" err="1" smtClean="0">
                <a:solidFill>
                  <a:srgbClr val="7030A0"/>
                </a:solidFill>
                <a:latin typeface="Times New Roman" panose="02020603050405020304" pitchFamily="18" charset="0"/>
                <a:cs typeface="Times New Roman" panose="02020603050405020304" pitchFamily="18" charset="0"/>
              </a:rPr>
              <a:t>mumkin</a:t>
            </a:r>
            <a:r>
              <a:rPr lang="en-US" sz="2400" b="1" dirty="0" smtClean="0">
                <a:solidFill>
                  <a:srgbClr val="7030A0"/>
                </a:solidFill>
                <a:latin typeface="Times New Roman" panose="02020603050405020304" pitchFamily="18" charset="0"/>
                <a:cs typeface="Times New Roman" panose="02020603050405020304" pitchFamily="18" charset="0"/>
              </a:rPr>
              <a:t>.</a:t>
            </a:r>
          </a:p>
          <a:p>
            <a:endParaRPr lang="en-US" sz="2400" b="1" dirty="0" smtClean="0">
              <a:solidFill>
                <a:srgbClr val="7030A0"/>
              </a:solidFill>
              <a:latin typeface="Times New Roman" panose="02020603050405020304" pitchFamily="18" charset="0"/>
              <a:cs typeface="Times New Roman" panose="02020603050405020304" pitchFamily="18" charset="0"/>
            </a:endParaRPr>
          </a:p>
          <a:p>
            <a:r>
              <a:rPr lang="en-US" sz="2400" b="1" dirty="0" err="1" smtClean="0">
                <a:solidFill>
                  <a:srgbClr val="00B0F0"/>
                </a:solidFill>
                <a:latin typeface="Times New Roman" panose="02020603050405020304" pitchFamily="18" charset="0"/>
                <a:cs typeface="Times New Roman" panose="02020603050405020304" pitchFamily="18" charset="0"/>
              </a:rPr>
              <a:t>Masalan</a:t>
            </a:r>
            <a:r>
              <a:rPr lang="en-US" sz="2400" b="1" dirty="0" smtClean="0">
                <a:solidFill>
                  <a:srgbClr val="00B0F0"/>
                </a:solidFill>
                <a:latin typeface="Times New Roman" panose="02020603050405020304" pitchFamily="18" charset="0"/>
                <a:cs typeface="Times New Roman" panose="02020603050405020304" pitchFamily="18" charset="0"/>
              </a:rPr>
              <a:t> </a:t>
            </a:r>
            <a:r>
              <a:rPr lang="en-US" sz="2400" b="1" dirty="0" err="1" smtClean="0">
                <a:solidFill>
                  <a:srgbClr val="00B0F0"/>
                </a:solidFill>
                <a:latin typeface="Times New Roman" panose="02020603050405020304" pitchFamily="18" charset="0"/>
                <a:cs typeface="Times New Roman" panose="02020603050405020304" pitchFamily="18" charset="0"/>
              </a:rPr>
              <a:t>chiqindilarni</a:t>
            </a:r>
            <a:r>
              <a:rPr lang="en-US" sz="2400" b="1" dirty="0" smtClean="0">
                <a:solidFill>
                  <a:srgbClr val="00B0F0"/>
                </a:solidFill>
                <a:latin typeface="Times New Roman" panose="02020603050405020304" pitchFamily="18" charset="0"/>
                <a:cs typeface="Times New Roman" panose="02020603050405020304" pitchFamily="18" charset="0"/>
              </a:rPr>
              <a:t> </a:t>
            </a:r>
            <a:r>
              <a:rPr lang="en-US" sz="2400" b="1" dirty="0" err="1" smtClean="0">
                <a:solidFill>
                  <a:srgbClr val="00B0F0"/>
                </a:solidFill>
                <a:latin typeface="Times New Roman" panose="02020603050405020304" pitchFamily="18" charset="0"/>
                <a:cs typeface="Times New Roman" panose="02020603050405020304" pitchFamily="18" charset="0"/>
              </a:rPr>
              <a:t>olaylik.SHISHA</a:t>
            </a:r>
            <a:r>
              <a:rPr lang="en-US" sz="2400" b="1" dirty="0" smtClean="0">
                <a:solidFill>
                  <a:srgbClr val="00B0F0"/>
                </a:solidFill>
                <a:latin typeface="Times New Roman" panose="02020603050405020304" pitchFamily="18" charset="0"/>
                <a:cs typeface="Times New Roman" panose="02020603050405020304" pitchFamily="18" charset="0"/>
              </a:rPr>
              <a:t> IDISHLAR</a:t>
            </a:r>
          </a:p>
          <a:p>
            <a:endParaRPr lang="en-US" sz="2400" b="1" dirty="0" smtClean="0">
              <a:solidFill>
                <a:srgbClr val="00B0F0"/>
              </a:solidFill>
              <a:latin typeface="Times New Roman" panose="02020603050405020304" pitchFamily="18" charset="0"/>
              <a:cs typeface="Times New Roman" panose="02020603050405020304" pitchFamily="18" charset="0"/>
            </a:endParaRPr>
          </a:p>
          <a:p>
            <a:r>
              <a:rPr lang="en-US" sz="2400" b="1" dirty="0" smtClean="0">
                <a:solidFill>
                  <a:srgbClr val="FF0000"/>
                </a:solidFill>
                <a:latin typeface="Times New Roman" panose="02020603050405020304" pitchFamily="18" charset="0"/>
                <a:cs typeface="Times New Roman" panose="02020603050405020304" pitchFamily="18" charset="0"/>
              </a:rPr>
              <a:t>AYTINGCHI SHISHA IDISHLARNI QAYTA ISHLAB CHIQARSAK UNDAN NIMALARNI YARATISH MUMKIN?</a:t>
            </a:r>
            <a:endParaRPr lang="ru-RU" sz="24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33008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Объект 2"/>
          <p:cNvSpPr>
            <a:spLocks noGrp="1"/>
          </p:cNvSpPr>
          <p:nvPr>
            <p:ph idx="1"/>
          </p:nvPr>
        </p:nvSpPr>
        <p:spPr>
          <a:xfrm>
            <a:off x="1752599" y="2351090"/>
            <a:ext cx="6347714" cy="3880773"/>
          </a:xfrm>
        </p:spPr>
        <p:txBody>
          <a:bodyPr/>
          <a:lstStyle/>
          <a:p>
            <a:endParaRPr lang="ru-RU" dirty="0"/>
          </a:p>
        </p:txBody>
      </p:sp>
      <p:pic>
        <p:nvPicPr>
          <p:cNvPr id="1027" name="Picture 3" descr="IMG_20170127_20082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3600" y="500405"/>
            <a:ext cx="5486400" cy="1899893"/>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IMG_20170127_20081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95800" y="2362199"/>
            <a:ext cx="4495800" cy="3971925"/>
          </a:xfrm>
          <a:prstGeom prst="rect">
            <a:avLst/>
          </a:prstGeom>
          <a:noFill/>
          <a:extLst>
            <a:ext uri="{909E8E84-426E-40DD-AFC4-6F175D3DCCD1}">
              <a14:hiddenFill xmlns:a14="http://schemas.microsoft.com/office/drawing/2010/main">
                <a:solidFill>
                  <a:srgbClr val="FFFFFF"/>
                </a:solidFill>
              </a14:hiddenFill>
            </a:ext>
          </a:extLst>
        </p:spPr>
      </p:pic>
      <p:pic>
        <p:nvPicPr>
          <p:cNvPr id="1025" name="Picture 1" descr="IMG_20170127_20081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2400300"/>
            <a:ext cx="4267200" cy="393382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4"/>
          <p:cNvSpPr>
            <a:spLocks noChangeArrowheads="1"/>
          </p:cNvSpPr>
          <p:nvPr/>
        </p:nvSpPr>
        <p:spPr bwMode="auto">
          <a:xfrm>
            <a:off x="1143000" y="1905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5" name="Rectangle 5"/>
          <p:cNvSpPr>
            <a:spLocks noChangeArrowheads="1"/>
          </p:cNvSpPr>
          <p:nvPr/>
        </p:nvSpPr>
        <p:spPr bwMode="auto">
          <a:xfrm>
            <a:off x="1143000" y="23622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b="0" i="0" u="none" strike="noStrike" cap="none" normalizeH="0" baseline="0" smtClean="0">
                <a:ln>
                  <a:noFill/>
                </a:ln>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endParaRPr kumimoji="0" lang="ru-RU" altLang="ru-RU" sz="1800" b="0" i="0" u="none" strike="noStrike" cap="none" normalizeH="0" baseline="0" smtClean="0">
              <a:ln>
                <a:noFill/>
              </a:ln>
              <a:solidFill>
                <a:schemeClr val="tx1"/>
              </a:solidFill>
              <a:effectLst/>
              <a:latin typeface="Arial" panose="020B0604020202020204" pitchFamily="34" charset="0"/>
            </a:endParaRPr>
          </a:p>
        </p:txBody>
      </p:sp>
      <p:sp>
        <p:nvSpPr>
          <p:cNvPr id="6" name="Rectangle 6"/>
          <p:cNvSpPr>
            <a:spLocks noChangeArrowheads="1"/>
          </p:cNvSpPr>
          <p:nvPr/>
        </p:nvSpPr>
        <p:spPr bwMode="auto">
          <a:xfrm>
            <a:off x="1143000" y="406717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4473066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609598" y="2160590"/>
            <a:ext cx="7620001" cy="3880773"/>
          </a:xfrm>
        </p:spPr>
        <p:txBody>
          <a:bodyPr>
            <a:normAutofit fontScale="85000" lnSpcReduction="10000"/>
          </a:bodyPr>
          <a:lstStyle/>
          <a:p>
            <a:r>
              <a:rPr lang="uk-UA" b="1" dirty="0"/>
              <a:t>21 АСРНИНГ СЎНГИ ДИЗАЙНЕРЛИК ЮТУКЛАРИГА НАЗАР СОЛАР ЭКАНМИЗ ХАЁТИМИЗДА БЕИХТИЁР ШИШАЛИ ДИЗАЙНЛАР КИРИБ КЕЛГАНЛИГИНИ КУРИШИМИЗ МУМКИН.БУНГА САБАБ ШИШАДАН КИЛИНГАН МЕБЕЛЛАР.БИНОЛАР ВА ХАТТО ЗИНАЛАРДАН ХАМ ФОЙДАЛАНИЛМОҚДА.ШУ АСНОДА УЗ НАВБАТИДА ШИШАГА ТУРЛИ ХИЛ ШАКЛЛАР БЕРИШ ВА УНИ ТУРЛИ БУРЧАКЛАРГА БУКИШ ИШЛАРИГА ҚИЗИҚИШ      ОРТИБ БОРМОҚДА.БИЗ ШУНДАЙ КЕНГ КУЛАМЛИ БИЗНЕС ОЧМОКЧИМИЗКИ АГАР СИЗ КЕЛАЖАКНИ ОЛДИНДАН КУРА БИЛИШ ҚОБИЛИЯТИЯТИНГИЗНИ ЯХШИ ИШЛАТА ОЛСАНГИЗ АЙНАН ШИШАЛИ РАКАВИНАЛАР  ХАР БИР ХОНАДОНЛАРНИ  ТАШКИЛОТЛАРНИ ЭГАЛЛАШИГА ШУБХА КИЛМАГАН БУЛАСИЗ.100 </a:t>
            </a:r>
            <a:r>
              <a:rPr lang="uk-UA" b="1" dirty="0" smtClean="0"/>
              <a:t>ЙИЛЛАРДАН </a:t>
            </a:r>
            <a:r>
              <a:rPr lang="uk-UA" b="1" dirty="0"/>
              <a:t>БЕРИ АНАННА БУЛИБ КЕЛАЁТГАН КЕРАМИК РАКАВИНАЛАРНИ  </a:t>
            </a:r>
            <a:r>
              <a:rPr lang="uk-UA" b="1" dirty="0" smtClean="0"/>
              <a:t>АЛЛАҚАЧОН </a:t>
            </a:r>
            <a:r>
              <a:rPr lang="uk-UA" b="1" dirty="0"/>
              <a:t>ЧЕТ ЭЛЛЛАРДА ШИШАЛИСИ БИЛАН АЛМАШТИРИШНИ БОШЛАБ ЮБОРГАН.БИЗДА ЭСА БУ ЖАРАЁН ЭНДИ КИРИБ КЕЛМОҚДА.БУ ХОЛАТНИ СИЗ АЙНАН БИРГИНА МЕХМОНХОНАЛАРДА УЧРАТИШИНГИЗ МУМКИН.	БУ УСКУНА ШИШАДАН БОШҚА МАХСУЛОТЛАО ХАМ ЯСАЙДИ ЛЕКИН МЕН АЙНАН РАКАВИНА БИЗНИНГ БИЗНЕСИМИЗ УЧУН ЎРИНЛИ ДЕБ ХИСОБЛАЙМАН.</a:t>
            </a:r>
            <a:endParaRPr lang="ru-RU" dirty="0"/>
          </a:p>
        </p:txBody>
      </p:sp>
    </p:spTree>
    <p:extLst>
      <p:ext uri="{BB962C8B-B14F-4D97-AF65-F5344CB8AC3E}">
        <p14:creationId xmlns:p14="http://schemas.microsoft.com/office/powerpoint/2010/main" val="21615461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3437" y="909637"/>
            <a:ext cx="6253164" cy="1320800"/>
          </a:xfrm>
        </p:spPr>
        <p:txBody>
          <a:bodyPr>
            <a:normAutofit/>
          </a:bodyPr>
          <a:lstStyle/>
          <a:p>
            <a:r>
              <a:rPr lang="uk-UA" sz="1800" b="1" dirty="0"/>
              <a:t>СИЗДА САВОЛ ТУҒИЛИШИ МУМКИН НЕГА АЙНАН МЕН БУ ИШНИ БИРИНЧИ БУЛИБ ЎЗБЕКИСТОНДА БОШЛАШИМ КЕРАК?</a:t>
            </a:r>
            <a:r>
              <a:rPr lang="ru-RU" sz="1800" dirty="0"/>
              <a:t/>
            </a:r>
            <a:br>
              <a:rPr lang="ru-RU" sz="1800" dirty="0"/>
            </a:br>
            <a:endParaRPr lang="ru-RU" sz="1800" dirty="0"/>
          </a:p>
        </p:txBody>
      </p:sp>
      <p:sp>
        <p:nvSpPr>
          <p:cNvPr id="3" name="Объект 2"/>
          <p:cNvSpPr>
            <a:spLocks noGrp="1"/>
          </p:cNvSpPr>
          <p:nvPr>
            <p:ph idx="1"/>
          </p:nvPr>
        </p:nvSpPr>
        <p:spPr/>
        <p:txBody>
          <a:bodyPr/>
          <a:lstStyle/>
          <a:p>
            <a:r>
              <a:rPr lang="uk-UA" b="1" dirty="0">
                <a:solidFill>
                  <a:srgbClr val="FF0000"/>
                </a:solidFill>
              </a:rPr>
              <a:t>-ЧУНКИ СИЗДА ЯНГИЛИКГА БЎЛГАН ИНТИЛИШ БОР </a:t>
            </a:r>
            <a:endParaRPr lang="ru-RU" dirty="0">
              <a:solidFill>
                <a:srgbClr val="FF0000"/>
              </a:solidFill>
            </a:endParaRPr>
          </a:p>
          <a:p>
            <a:r>
              <a:rPr lang="uk-UA" b="1" dirty="0">
                <a:solidFill>
                  <a:srgbClr val="FF0000"/>
                </a:solidFill>
              </a:rPr>
              <a:t>-МАХСУЛОТ ТАННАРХИ АРЗОН ЧИКИШИ (КЕРАМИК РАКАВИНАЛАРДАН)</a:t>
            </a:r>
            <a:endParaRPr lang="ru-RU" dirty="0">
              <a:solidFill>
                <a:srgbClr val="FF0000"/>
              </a:solidFill>
            </a:endParaRPr>
          </a:p>
          <a:p>
            <a:r>
              <a:rPr lang="uk-UA" b="1" dirty="0">
                <a:solidFill>
                  <a:srgbClr val="FF0000"/>
                </a:solidFill>
              </a:rPr>
              <a:t>-БЕКАЛАР УЧУН ТОЗАЛАШ ЖУДА ОСОН ЎЗИДА ОРТИҚЧА НАРСАЛАР УШЛАБ КОЛМАЙДИ.</a:t>
            </a:r>
            <a:endParaRPr lang="ru-RU" dirty="0">
              <a:solidFill>
                <a:srgbClr val="FF0000"/>
              </a:solidFill>
            </a:endParaRPr>
          </a:p>
          <a:p>
            <a:r>
              <a:rPr lang="uk-UA" b="1" dirty="0">
                <a:solidFill>
                  <a:srgbClr val="FF0000"/>
                </a:solidFill>
              </a:rPr>
              <a:t>-ЗАМОНАВИЙ ДИЗАЙН ХАР КАНДАЙ ДИДИ НОЗИК ОДАМЛАРГА ХАМ ЁКАДИ</a:t>
            </a:r>
            <a:endParaRPr lang="ru-RU" dirty="0">
              <a:solidFill>
                <a:srgbClr val="FF0000"/>
              </a:solidFill>
            </a:endParaRPr>
          </a:p>
          <a:p>
            <a:r>
              <a:rPr lang="uk-UA" b="1" dirty="0">
                <a:solidFill>
                  <a:srgbClr val="FF0000"/>
                </a:solidFill>
              </a:rPr>
              <a:t>-МАХСУЛОТ ТУРИНИ КУПАЙТИРИШ КИЙИН ЭМАСЛИГИ</a:t>
            </a:r>
            <a:endParaRPr lang="ru-RU" dirty="0">
              <a:solidFill>
                <a:srgbClr val="FF0000"/>
              </a:solidFill>
            </a:endParaRPr>
          </a:p>
          <a:p>
            <a:r>
              <a:rPr lang="uk-UA" b="1" dirty="0">
                <a:solidFill>
                  <a:srgbClr val="FF0000"/>
                </a:solidFill>
              </a:rPr>
              <a:t>-ХАР ХИЛ ҚАЛИНЛИКДАГИ ШИША ПАНЕЛЛАРИДАН ФОЙДАЛАНИШ ИМКОНИ БОРЛИГИ</a:t>
            </a:r>
            <a:endParaRPr lang="ru-RU" dirty="0">
              <a:solidFill>
                <a:srgbClr val="FF0000"/>
              </a:solidFill>
            </a:endParaRPr>
          </a:p>
          <a:p>
            <a:endParaRPr lang="ru-RU" dirty="0"/>
          </a:p>
        </p:txBody>
      </p:sp>
      <p:pic>
        <p:nvPicPr>
          <p:cNvPr id="2050" name="Picture 2" descr="IMG_20170127_20094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58000" y="0"/>
            <a:ext cx="2286000" cy="1874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449081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609600"/>
            <a:ext cx="7405744" cy="1182136"/>
          </a:xfrm>
        </p:spPr>
        <p:txBody>
          <a:bodyPr>
            <a:normAutofit/>
          </a:bodyPr>
          <a:lstStyle/>
          <a:p>
            <a:pPr algn="ctr"/>
            <a:r>
              <a:rPr lang="en-US" sz="3200" b="1" dirty="0" err="1">
                <a:solidFill>
                  <a:schemeClr val="tx1"/>
                </a:solidFill>
                <a:latin typeface="Arial" pitchFamily="34" charset="0"/>
                <a:cs typeface="Arial" pitchFamily="34" charset="0"/>
              </a:rPr>
              <a:t>Investitsiyalarning</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iqtisodiy</a:t>
            </a:r>
            <a:r>
              <a:rPr lang="en-US" sz="3200" b="1" dirty="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samaradorligi</a:t>
            </a:r>
            <a:endParaRPr lang="en-US" sz="3200" b="1" dirty="0">
              <a:solidFill>
                <a:schemeClr val="tx1"/>
              </a:solidFill>
            </a:endParaRPr>
          </a:p>
        </p:txBody>
      </p:sp>
      <p:sp>
        <p:nvSpPr>
          <p:cNvPr id="3" name="Content Placeholder 2"/>
          <p:cNvSpPr>
            <a:spLocks noGrp="1"/>
          </p:cNvSpPr>
          <p:nvPr>
            <p:ph idx="1"/>
          </p:nvPr>
        </p:nvSpPr>
        <p:spPr>
          <a:xfrm>
            <a:off x="609600" y="1905000"/>
            <a:ext cx="7924800" cy="4572000"/>
          </a:xfrm>
        </p:spPr>
        <p:txBody>
          <a:bodyPr/>
          <a:lstStyle/>
          <a:p>
            <a:pPr marL="68580" indent="0">
              <a:lnSpc>
                <a:spcPct val="150000"/>
              </a:lnSpc>
              <a:buNone/>
            </a:pPr>
            <a:r>
              <a:rPr lang="en-US" dirty="0" smtClean="0">
                <a:latin typeface="Arial" pitchFamily="34" charset="0"/>
                <a:cs typeface="Arial" pitchFamily="34" charset="0"/>
              </a:rPr>
              <a:t>      </a:t>
            </a:r>
            <a:r>
              <a:rPr lang="en-US" dirty="0" err="1" smtClean="0">
                <a:latin typeface="Arial" pitchFamily="34" charset="0"/>
                <a:cs typeface="Arial" pitchFamily="34" charset="0"/>
              </a:rPr>
              <a:t>Investitsiyalarning</a:t>
            </a:r>
            <a:r>
              <a:rPr lang="en-US" dirty="0" smtClean="0">
                <a:latin typeface="Arial" pitchFamily="34" charset="0"/>
                <a:cs typeface="Arial" pitchFamily="34" charset="0"/>
              </a:rPr>
              <a:t> </a:t>
            </a:r>
            <a:r>
              <a:rPr lang="en-US" dirty="0" err="1">
                <a:latin typeface="Arial" pitchFamily="34" charset="0"/>
                <a:cs typeface="Arial" pitchFamily="34" charset="0"/>
              </a:rPr>
              <a:t>iqtisodiy</a:t>
            </a:r>
            <a:r>
              <a:rPr lang="en-US" dirty="0">
                <a:latin typeface="Arial" pitchFamily="34" charset="0"/>
                <a:cs typeface="Arial" pitchFamily="34" charset="0"/>
              </a:rPr>
              <a:t> </a:t>
            </a:r>
            <a:r>
              <a:rPr lang="en-US" dirty="0" err="1">
                <a:latin typeface="Arial" pitchFamily="34" charset="0"/>
                <a:cs typeface="Arial" pitchFamily="34" charset="0"/>
              </a:rPr>
              <a:t>samaradorligini</a:t>
            </a:r>
            <a:r>
              <a:rPr lang="en-US" dirty="0">
                <a:latin typeface="Arial" pitchFamily="34" charset="0"/>
                <a:cs typeface="Arial" pitchFamily="34" charset="0"/>
              </a:rPr>
              <a:t> </a:t>
            </a:r>
            <a:r>
              <a:rPr lang="en-US" dirty="0" err="1">
                <a:latin typeface="Arial" pitchFamily="34" charset="0"/>
                <a:cs typeface="Arial" pitchFamily="34" charset="0"/>
              </a:rPr>
              <a:t>oshirish</a:t>
            </a:r>
            <a:r>
              <a:rPr lang="en-US" dirty="0">
                <a:latin typeface="Arial" pitchFamily="34" charset="0"/>
                <a:cs typeface="Arial" pitchFamily="34" charset="0"/>
              </a:rPr>
              <a:t> </a:t>
            </a:r>
            <a:r>
              <a:rPr lang="en-US" dirty="0" err="1" smtClean="0">
                <a:latin typeface="Arial" pitchFamily="34" charset="0"/>
                <a:cs typeface="Arial" pitchFamily="34" charset="0"/>
              </a:rPr>
              <a:t>muammosining</a:t>
            </a:r>
            <a:r>
              <a:rPr lang="en-US" dirty="0" smtClean="0">
                <a:latin typeface="Arial" pitchFamily="34" charset="0"/>
                <a:cs typeface="Arial" pitchFamily="34" charset="0"/>
              </a:rPr>
              <a:t> </a:t>
            </a:r>
            <a:r>
              <a:rPr lang="en-US" dirty="0" err="1" smtClean="0">
                <a:latin typeface="Arial" pitchFamily="34" charset="0"/>
                <a:cs typeface="Arial" pitchFamily="34" charset="0"/>
              </a:rPr>
              <a:t>mohiyati</a:t>
            </a:r>
            <a:r>
              <a:rPr lang="en-US" dirty="0" smtClean="0">
                <a:latin typeface="Arial" pitchFamily="34" charset="0"/>
                <a:cs typeface="Arial" pitchFamily="34" charset="0"/>
              </a:rPr>
              <a:t> </a:t>
            </a:r>
            <a:r>
              <a:rPr lang="en-US" dirty="0" err="1">
                <a:latin typeface="Arial" pitchFamily="34" charset="0"/>
                <a:cs typeface="Arial" pitchFamily="34" charset="0"/>
              </a:rPr>
              <a:t>shundan</a:t>
            </a:r>
            <a:r>
              <a:rPr lang="en-US" dirty="0">
                <a:latin typeface="Arial" pitchFamily="34" charset="0"/>
                <a:cs typeface="Arial" pitchFamily="34" charset="0"/>
              </a:rPr>
              <a:t> </a:t>
            </a:r>
            <a:r>
              <a:rPr lang="en-US" dirty="0" err="1">
                <a:latin typeface="Arial" pitchFamily="34" charset="0"/>
                <a:cs typeface="Arial" pitchFamily="34" charset="0"/>
              </a:rPr>
              <a:t>iboratki</a:t>
            </a:r>
            <a:r>
              <a:rPr lang="en-US" dirty="0">
                <a:latin typeface="Arial" pitchFamily="34" charset="0"/>
                <a:cs typeface="Arial" pitchFamily="34" charset="0"/>
              </a:rPr>
              <a:t>, </a:t>
            </a:r>
            <a:r>
              <a:rPr lang="en-US" b="1" dirty="0" err="1">
                <a:latin typeface="Arial" pitchFamily="34" charset="0"/>
                <a:cs typeface="Arial" pitchFamily="34" charset="0"/>
              </a:rPr>
              <a:t>har</a:t>
            </a:r>
            <a:r>
              <a:rPr lang="en-US" b="1" dirty="0">
                <a:latin typeface="Arial" pitchFamily="34" charset="0"/>
                <a:cs typeface="Arial" pitchFamily="34" charset="0"/>
              </a:rPr>
              <a:t> </a:t>
            </a:r>
            <a:r>
              <a:rPr lang="en-US" b="1" dirty="0" err="1">
                <a:latin typeface="Arial" pitchFamily="34" charset="0"/>
                <a:cs typeface="Arial" pitchFamily="34" charset="0"/>
              </a:rPr>
              <a:t>bir</a:t>
            </a:r>
            <a:r>
              <a:rPr lang="en-US" b="1" dirty="0">
                <a:latin typeface="Arial" pitchFamily="34" charset="0"/>
                <a:cs typeface="Arial" pitchFamily="34" charset="0"/>
              </a:rPr>
              <a:t> </a:t>
            </a:r>
            <a:r>
              <a:rPr lang="en-US" b="1" dirty="0" err="1">
                <a:latin typeface="Arial" pitchFamily="34" charset="0"/>
                <a:cs typeface="Arial" pitchFamily="34" charset="0"/>
              </a:rPr>
              <a:t>xarajat</a:t>
            </a:r>
            <a:r>
              <a:rPr lang="en-US" b="1" dirty="0">
                <a:latin typeface="Arial" pitchFamily="34" charset="0"/>
                <a:cs typeface="Arial" pitchFamily="34" charset="0"/>
              </a:rPr>
              <a:t> </a:t>
            </a:r>
            <a:r>
              <a:rPr lang="en-US" b="1" dirty="0" err="1" smtClean="0">
                <a:latin typeface="Arial" pitchFamily="34" charset="0"/>
                <a:cs typeface="Arial" pitchFamily="34" charset="0"/>
              </a:rPr>
              <a:t>birligiga</a:t>
            </a:r>
            <a:r>
              <a:rPr lang="en-US" b="1" dirty="0" smtClean="0">
                <a:latin typeface="Arial" pitchFamily="34" charset="0"/>
                <a:cs typeface="Arial" pitchFamily="34" charset="0"/>
              </a:rPr>
              <a:t>: – </a:t>
            </a:r>
          </a:p>
          <a:p>
            <a:pPr>
              <a:lnSpc>
                <a:spcPct val="150000"/>
              </a:lnSpc>
            </a:pPr>
            <a:r>
              <a:rPr lang="en-US" dirty="0" err="1" smtClean="0">
                <a:latin typeface="Arial" pitchFamily="34" charset="0"/>
                <a:cs typeface="Arial" pitchFamily="34" charset="0"/>
              </a:rPr>
              <a:t>mehnat</a:t>
            </a:r>
            <a:r>
              <a:rPr lang="en-US" dirty="0" smtClean="0">
                <a:latin typeface="Arial" pitchFamily="34" charset="0"/>
                <a:cs typeface="Arial" pitchFamily="34" charset="0"/>
              </a:rPr>
              <a:t>, </a:t>
            </a:r>
            <a:r>
              <a:rPr lang="en-US" dirty="0" err="1" smtClean="0">
                <a:latin typeface="Arial" pitchFamily="34" charset="0"/>
                <a:cs typeface="Arial" pitchFamily="34" charset="0"/>
              </a:rPr>
              <a:t>moddiy</a:t>
            </a:r>
            <a:r>
              <a:rPr lang="en-US" dirty="0">
                <a:latin typeface="Arial" pitchFamily="34" charset="0"/>
                <a:cs typeface="Arial" pitchFamily="34" charset="0"/>
              </a:rPr>
              <a:t>, </a:t>
            </a:r>
            <a:r>
              <a:rPr lang="en-US" dirty="0" err="1">
                <a:latin typeface="Arial" pitchFamily="34" charset="0"/>
                <a:cs typeface="Arial" pitchFamily="34" charset="0"/>
              </a:rPr>
              <a:t>moliyaviy</a:t>
            </a:r>
            <a:r>
              <a:rPr lang="en-US" dirty="0">
                <a:latin typeface="Arial" pitchFamily="34" charset="0"/>
                <a:cs typeface="Arial" pitchFamily="34" charset="0"/>
              </a:rPr>
              <a:t>, </a:t>
            </a:r>
            <a:endParaRPr lang="en-US" dirty="0" smtClean="0">
              <a:latin typeface="Arial" pitchFamily="34" charset="0"/>
              <a:cs typeface="Arial" pitchFamily="34" charset="0"/>
            </a:endParaRPr>
          </a:p>
          <a:p>
            <a:pPr>
              <a:lnSpc>
                <a:spcPct val="150000"/>
              </a:lnSpc>
            </a:pPr>
            <a:r>
              <a:rPr lang="en-US" dirty="0" err="1" smtClean="0">
                <a:latin typeface="Arial" pitchFamily="34" charset="0"/>
                <a:cs typeface="Arial" pitchFamily="34" charset="0"/>
              </a:rPr>
              <a:t>ishab</a:t>
            </a:r>
            <a:r>
              <a:rPr lang="en-US" dirty="0" smtClean="0">
                <a:latin typeface="Arial" pitchFamily="34" charset="0"/>
                <a:cs typeface="Arial" pitchFamily="34" charset="0"/>
              </a:rPr>
              <a:t> </a:t>
            </a:r>
            <a:r>
              <a:rPr lang="en-US" dirty="0" err="1">
                <a:latin typeface="Arial" pitchFamily="34" charset="0"/>
                <a:cs typeface="Arial" pitchFamily="34" charset="0"/>
              </a:rPr>
              <a:t>chiqarish</a:t>
            </a:r>
            <a:r>
              <a:rPr lang="en-US" dirty="0">
                <a:latin typeface="Arial" pitchFamily="34" charset="0"/>
                <a:cs typeface="Arial" pitchFamily="34" charset="0"/>
              </a:rPr>
              <a:t> </a:t>
            </a:r>
            <a:r>
              <a:rPr lang="en-US" dirty="0" err="1">
                <a:latin typeface="Arial" pitchFamily="34" charset="0"/>
                <a:cs typeface="Arial" pitchFamily="34" charset="0"/>
              </a:rPr>
              <a:t>hajmi</a:t>
            </a:r>
            <a:r>
              <a:rPr lang="en-US" dirty="0">
                <a:latin typeface="Arial" pitchFamily="34" charset="0"/>
                <a:cs typeface="Arial" pitchFamily="34" charset="0"/>
              </a:rPr>
              <a:t>, </a:t>
            </a:r>
            <a:endParaRPr lang="en-US" dirty="0" smtClean="0">
              <a:latin typeface="Arial" pitchFamily="34" charset="0"/>
              <a:cs typeface="Arial" pitchFamily="34" charset="0"/>
            </a:endParaRPr>
          </a:p>
          <a:p>
            <a:pPr>
              <a:lnSpc>
                <a:spcPct val="150000"/>
              </a:lnSpc>
            </a:pPr>
            <a:r>
              <a:rPr lang="en-US" dirty="0" err="1" smtClean="0">
                <a:latin typeface="Arial" pitchFamily="34" charset="0"/>
                <a:cs typeface="Arial" pitchFamily="34" charset="0"/>
              </a:rPr>
              <a:t>xizmatlar</a:t>
            </a:r>
            <a:r>
              <a:rPr lang="en-US" dirty="0" smtClean="0">
                <a:latin typeface="Arial" pitchFamily="34" charset="0"/>
                <a:cs typeface="Arial" pitchFamily="34" charset="0"/>
              </a:rPr>
              <a:t> </a:t>
            </a:r>
            <a:r>
              <a:rPr lang="en-US" dirty="0" err="1" smtClean="0">
                <a:latin typeface="Arial" pitchFamily="34" charset="0"/>
                <a:cs typeface="Arial" pitchFamily="34" charset="0"/>
              </a:rPr>
              <a:t>va</a:t>
            </a:r>
            <a:r>
              <a:rPr lang="en-US" dirty="0" smtClean="0">
                <a:latin typeface="Arial" pitchFamily="34" charset="0"/>
                <a:cs typeface="Arial" pitchFamily="34" charset="0"/>
              </a:rPr>
              <a:t> </a:t>
            </a:r>
            <a:r>
              <a:rPr lang="en-US" dirty="0" err="1" smtClean="0">
                <a:latin typeface="Arial" pitchFamily="34" charset="0"/>
                <a:cs typeface="Arial" pitchFamily="34" charset="0"/>
              </a:rPr>
              <a:t>foyda</a:t>
            </a:r>
            <a:r>
              <a:rPr lang="en-US" dirty="0">
                <a:latin typeface="Arial" pitchFamily="34" charset="0"/>
                <a:cs typeface="Arial" pitchFamily="34" charset="0"/>
              </a:rPr>
              <a:t>, </a:t>
            </a:r>
            <a:endParaRPr lang="en-US" dirty="0" smtClean="0">
              <a:latin typeface="Arial" pitchFamily="34" charset="0"/>
              <a:cs typeface="Arial" pitchFamily="34" charset="0"/>
            </a:endParaRPr>
          </a:p>
          <a:p>
            <a:pPr>
              <a:lnSpc>
                <a:spcPct val="150000"/>
              </a:lnSpc>
            </a:pPr>
            <a:r>
              <a:rPr lang="en-US" dirty="0" err="1" smtClean="0">
                <a:latin typeface="Arial" pitchFamily="34" charset="0"/>
                <a:cs typeface="Arial" pitchFamily="34" charset="0"/>
              </a:rPr>
              <a:t>milliy</a:t>
            </a:r>
            <a:r>
              <a:rPr lang="en-US" dirty="0" smtClean="0">
                <a:latin typeface="Arial" pitchFamily="34" charset="0"/>
                <a:cs typeface="Arial" pitchFamily="34" charset="0"/>
              </a:rPr>
              <a:t> </a:t>
            </a:r>
            <a:r>
              <a:rPr lang="en-US" dirty="0" err="1">
                <a:latin typeface="Arial" pitchFamily="34" charset="0"/>
                <a:cs typeface="Arial" pitchFamily="34" charset="0"/>
              </a:rPr>
              <a:t>daromadni</a:t>
            </a:r>
            <a:r>
              <a:rPr lang="en-US" dirty="0">
                <a:latin typeface="Arial" pitchFamily="34" charset="0"/>
                <a:cs typeface="Arial" pitchFamily="34" charset="0"/>
              </a:rPr>
              <a:t> </a:t>
            </a:r>
            <a:r>
              <a:rPr lang="en-US" dirty="0" err="1">
                <a:latin typeface="Arial" pitchFamily="34" charset="0"/>
                <a:cs typeface="Arial" pitchFamily="34" charset="0"/>
              </a:rPr>
              <a:t>oshirishga</a:t>
            </a:r>
            <a:r>
              <a:rPr lang="en-US" dirty="0">
                <a:latin typeface="Arial" pitchFamily="34" charset="0"/>
                <a:cs typeface="Arial" pitchFamily="34" charset="0"/>
              </a:rPr>
              <a:t> </a:t>
            </a:r>
            <a:r>
              <a:rPr lang="en-US" dirty="0" err="1" smtClean="0">
                <a:latin typeface="Arial" pitchFamily="34" charset="0"/>
                <a:cs typeface="Arial" pitchFamily="34" charset="0"/>
              </a:rPr>
              <a:t>erishish</a:t>
            </a:r>
            <a:r>
              <a:rPr lang="en-US" dirty="0" smtClean="0">
                <a:latin typeface="Arial" pitchFamily="34" charset="0"/>
                <a:cs typeface="Arial" pitchFamily="34" charset="0"/>
              </a:rPr>
              <a:t>.</a:t>
            </a:r>
            <a:endParaRPr lang="en-US" dirty="0">
              <a:latin typeface="Arial" pitchFamily="34" charset="0"/>
              <a:cs typeface="Arial" pitchFamily="34" charset="0"/>
            </a:endParaRPr>
          </a:p>
        </p:txBody>
      </p:sp>
    </p:spTree>
    <p:extLst>
      <p:ext uri="{BB962C8B-B14F-4D97-AF65-F5344CB8AC3E}">
        <p14:creationId xmlns:p14="http://schemas.microsoft.com/office/powerpoint/2010/main" val="19748378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457200"/>
            <a:ext cx="7458634" cy="914400"/>
          </a:xfrm>
        </p:spPr>
        <p:txBody>
          <a:bodyPr>
            <a:normAutofit/>
          </a:bodyPr>
          <a:lstStyle/>
          <a:p>
            <a:r>
              <a:rPr lang="en-US" sz="4400" b="1" dirty="0">
                <a:solidFill>
                  <a:schemeClr val="tx1"/>
                </a:solidFill>
                <a:latin typeface="Arial" pitchFamily="34" charset="0"/>
                <a:cs typeface="Arial" pitchFamily="34" charset="0"/>
              </a:rPr>
              <a:t>«Samara»</a:t>
            </a:r>
          </a:p>
        </p:txBody>
      </p:sp>
      <p:sp>
        <p:nvSpPr>
          <p:cNvPr id="3" name="Content Placeholder 2"/>
          <p:cNvSpPr>
            <a:spLocks noGrp="1"/>
          </p:cNvSpPr>
          <p:nvPr>
            <p:ph idx="1"/>
          </p:nvPr>
        </p:nvSpPr>
        <p:spPr>
          <a:xfrm>
            <a:off x="457200" y="1524000"/>
            <a:ext cx="8153400" cy="4724400"/>
          </a:xfrm>
        </p:spPr>
        <p:txBody>
          <a:bodyPr>
            <a:normAutofit/>
          </a:bodyPr>
          <a:lstStyle/>
          <a:p>
            <a:pPr>
              <a:lnSpc>
                <a:spcPct val="150000"/>
              </a:lnSpc>
            </a:pPr>
            <a:r>
              <a:rPr lang="en-US" sz="2200" dirty="0">
                <a:latin typeface="Arial" pitchFamily="34" charset="0"/>
                <a:cs typeface="Arial" pitchFamily="34" charset="0"/>
              </a:rPr>
              <a:t>«</a:t>
            </a:r>
            <a:r>
              <a:rPr lang="en-US" sz="2200" b="1" dirty="0">
                <a:latin typeface="Arial" pitchFamily="34" charset="0"/>
                <a:cs typeface="Arial" pitchFamily="34" charset="0"/>
              </a:rPr>
              <a:t>Samara</a:t>
            </a:r>
            <a:r>
              <a:rPr lang="en-US" sz="2200" dirty="0">
                <a:latin typeface="Arial" pitchFamily="34" charset="0"/>
                <a:cs typeface="Arial" pitchFamily="34" charset="0"/>
              </a:rPr>
              <a:t>» </a:t>
            </a:r>
            <a:r>
              <a:rPr lang="en-US" sz="2200" dirty="0" err="1">
                <a:latin typeface="Arial" pitchFamily="34" charset="0"/>
                <a:cs typeface="Arial" pitchFamily="34" charset="0"/>
              </a:rPr>
              <a:t>tushunchasi</a:t>
            </a:r>
            <a:r>
              <a:rPr lang="en-US" sz="2200" dirty="0">
                <a:latin typeface="Arial" pitchFamily="34" charset="0"/>
                <a:cs typeface="Arial" pitchFamily="34" charset="0"/>
              </a:rPr>
              <a:t> </a:t>
            </a:r>
            <a:r>
              <a:rPr lang="en-US" sz="2200" dirty="0" err="1">
                <a:latin typeface="Arial" pitchFamily="34" charset="0"/>
                <a:cs typeface="Arial" pitchFamily="34" charset="0"/>
              </a:rPr>
              <a:t>o'zida</a:t>
            </a:r>
            <a:r>
              <a:rPr lang="en-US" sz="2200" dirty="0">
                <a:latin typeface="Arial" pitchFamily="34" charset="0"/>
                <a:cs typeface="Arial" pitchFamily="34" charset="0"/>
              </a:rPr>
              <a:t> </a:t>
            </a:r>
            <a:r>
              <a:rPr lang="en-US" sz="2200" b="1" dirty="0" err="1" smtClean="0">
                <a:latin typeface="Arial" pitchFamily="34" charset="0"/>
                <a:cs typeface="Arial" pitchFamily="34" charset="0"/>
              </a:rPr>
              <a:t>iqtisodiy</a:t>
            </a:r>
            <a:r>
              <a:rPr lang="en-US" sz="2200" dirty="0" smtClean="0">
                <a:latin typeface="Arial" pitchFamily="34" charset="0"/>
                <a:cs typeface="Arial" pitchFamily="34" charset="0"/>
              </a:rPr>
              <a:t> </a:t>
            </a:r>
            <a:r>
              <a:rPr lang="en-US" sz="2200" dirty="0" err="1" smtClean="0">
                <a:latin typeface="Arial" pitchFamily="34" charset="0"/>
                <a:cs typeface="Arial" pitchFamily="34" charset="0"/>
              </a:rPr>
              <a:t>jarayonning</a:t>
            </a:r>
            <a:r>
              <a:rPr lang="en-US" sz="2200" dirty="0" smtClean="0">
                <a:latin typeface="Arial" pitchFamily="34" charset="0"/>
                <a:cs typeface="Arial" pitchFamily="34" charset="0"/>
              </a:rPr>
              <a:t> </a:t>
            </a:r>
            <a:r>
              <a:rPr lang="en-US" sz="2200" b="1" dirty="0" err="1">
                <a:latin typeface="Arial" pitchFamily="34" charset="0"/>
                <a:cs typeface="Arial" pitchFamily="34" charset="0"/>
              </a:rPr>
              <a:t>qandaydir</a:t>
            </a:r>
            <a:r>
              <a:rPr lang="en-US" sz="2200" b="1" dirty="0">
                <a:latin typeface="Arial" pitchFamily="34" charset="0"/>
                <a:cs typeface="Arial" pitchFamily="34" charset="0"/>
              </a:rPr>
              <a:t> </a:t>
            </a:r>
            <a:r>
              <a:rPr lang="en-US" sz="2200" b="1" dirty="0" err="1">
                <a:latin typeface="Arial" pitchFamily="34" charset="0"/>
                <a:cs typeface="Arial" pitchFamily="34" charset="0"/>
              </a:rPr>
              <a:t>biror</a:t>
            </a:r>
            <a:r>
              <a:rPr lang="en-US" sz="2200" b="1" dirty="0">
                <a:latin typeface="Arial" pitchFamily="34" charset="0"/>
                <a:cs typeface="Arial" pitchFamily="34" charset="0"/>
              </a:rPr>
              <a:t> </a:t>
            </a:r>
            <a:r>
              <a:rPr lang="en-US" sz="2200" b="1" dirty="0" err="1" smtClean="0">
                <a:latin typeface="Arial" pitchFamily="34" charset="0"/>
                <a:cs typeface="Arial" pitchFamily="34" charset="0"/>
              </a:rPr>
              <a:t>holatida</a:t>
            </a:r>
            <a:r>
              <a:rPr lang="en-US" sz="2200" b="1" dirty="0" smtClean="0">
                <a:latin typeface="Arial" pitchFamily="34" charset="0"/>
                <a:cs typeface="Arial" pitchFamily="34" charset="0"/>
              </a:rPr>
              <a:t> </a:t>
            </a:r>
            <a:r>
              <a:rPr lang="en-US" sz="2200" dirty="0">
                <a:latin typeface="Arial" pitchFamily="34" charset="0"/>
                <a:cs typeface="Arial" pitchFamily="34" charset="0"/>
              </a:rPr>
              <a:t>(</a:t>
            </a:r>
            <a:r>
              <a:rPr lang="en-US" sz="2200" dirty="0" err="1" smtClean="0">
                <a:latin typeface="Arial" pitchFamily="34" charset="0"/>
                <a:cs typeface="Arial" pitchFamily="34" charset="0"/>
              </a:rPr>
              <a:t>bo'g'inida</a:t>
            </a:r>
            <a:r>
              <a:rPr lang="en-US" sz="2200" dirty="0">
                <a:latin typeface="Arial" pitchFamily="34" charset="0"/>
                <a:cs typeface="Arial" pitchFamily="34" charset="0"/>
              </a:rPr>
              <a:t>) </a:t>
            </a:r>
            <a:r>
              <a:rPr lang="en-US" sz="2200" dirty="0" err="1" smtClean="0">
                <a:latin typeface="Arial" pitchFamily="34" charset="0"/>
                <a:cs typeface="Arial" pitchFamily="34" charset="0"/>
              </a:rPr>
              <a:t>qo'llanilgan</a:t>
            </a:r>
            <a:r>
              <a:rPr lang="en-US" sz="2200" dirty="0" smtClean="0">
                <a:latin typeface="Arial" pitchFamily="34" charset="0"/>
                <a:cs typeface="Arial" pitchFamily="34" charset="0"/>
              </a:rPr>
              <a:t> </a:t>
            </a:r>
            <a:r>
              <a:rPr lang="en-US" sz="2200" dirty="0" err="1" smtClean="0">
                <a:latin typeface="Arial" pitchFamily="34" charset="0"/>
                <a:cs typeface="Arial" pitchFamily="34" charset="0"/>
              </a:rPr>
              <a:t>tadbirlarning</a:t>
            </a:r>
            <a:r>
              <a:rPr lang="en-US" sz="2200" dirty="0" smtClean="0">
                <a:latin typeface="Arial" pitchFamily="34" charset="0"/>
                <a:cs typeface="Arial" pitchFamily="34" charset="0"/>
              </a:rPr>
              <a:t> </a:t>
            </a:r>
            <a:r>
              <a:rPr lang="en-US" sz="2200" dirty="0" err="1">
                <a:latin typeface="Arial" pitchFamily="34" charset="0"/>
                <a:cs typeface="Arial" pitchFamily="34" charset="0"/>
              </a:rPr>
              <a:t>bergan</a:t>
            </a:r>
            <a:r>
              <a:rPr lang="en-US" sz="2200" dirty="0">
                <a:latin typeface="Arial" pitchFamily="34" charset="0"/>
                <a:cs typeface="Arial" pitchFamily="34" charset="0"/>
              </a:rPr>
              <a:t> </a:t>
            </a:r>
            <a:r>
              <a:rPr lang="en-US" sz="2200" dirty="0" err="1">
                <a:latin typeface="Arial" pitchFamily="34" charset="0"/>
                <a:cs typeface="Arial" pitchFamily="34" charset="0"/>
              </a:rPr>
              <a:t>natijasini</a:t>
            </a:r>
            <a:r>
              <a:rPr lang="en-US" sz="2200" dirty="0">
                <a:latin typeface="Arial" pitchFamily="34" charset="0"/>
                <a:cs typeface="Arial" pitchFamily="34" charset="0"/>
              </a:rPr>
              <a:t> (</a:t>
            </a:r>
            <a:r>
              <a:rPr lang="en-US" sz="2200" dirty="0" err="1">
                <a:latin typeface="Arial" pitchFamily="34" charset="0"/>
                <a:cs typeface="Arial" pitchFamily="34" charset="0"/>
              </a:rPr>
              <a:t>ijobiy</a:t>
            </a:r>
            <a:r>
              <a:rPr lang="en-US" sz="2200" dirty="0">
                <a:latin typeface="Arial" pitchFamily="34" charset="0"/>
                <a:cs typeface="Arial" pitchFamily="34" charset="0"/>
              </a:rPr>
              <a:t> </a:t>
            </a:r>
            <a:r>
              <a:rPr lang="en-US" sz="2200" dirty="0" err="1">
                <a:latin typeface="Arial" pitchFamily="34" charset="0"/>
                <a:cs typeface="Arial" pitchFamily="34" charset="0"/>
              </a:rPr>
              <a:t>natijaga</a:t>
            </a:r>
            <a:r>
              <a:rPr lang="en-US" sz="2200" dirty="0">
                <a:latin typeface="Arial" pitchFamily="34" charset="0"/>
                <a:cs typeface="Arial" pitchFamily="34" charset="0"/>
              </a:rPr>
              <a:t> </a:t>
            </a:r>
            <a:r>
              <a:rPr lang="en-US" sz="2200" dirty="0" err="1" smtClean="0">
                <a:latin typeface="Arial" pitchFamily="34" charset="0"/>
                <a:cs typeface="Arial" pitchFamily="34" charset="0"/>
              </a:rPr>
              <a:t>erishishni</a:t>
            </a:r>
            <a:r>
              <a:rPr lang="en-US" sz="2200" dirty="0" smtClean="0">
                <a:latin typeface="Arial" pitchFamily="34" charset="0"/>
                <a:cs typeface="Arial" pitchFamily="34" charset="0"/>
              </a:rPr>
              <a:t>) </a:t>
            </a:r>
            <a:r>
              <a:rPr lang="en-US" sz="2200" dirty="0" err="1" smtClean="0">
                <a:latin typeface="Arial" pitchFamily="34" charset="0"/>
                <a:cs typeface="Arial" pitchFamily="34" charset="0"/>
              </a:rPr>
              <a:t>o'zida</a:t>
            </a:r>
            <a:r>
              <a:rPr lang="en-US" sz="2200" dirty="0" smtClean="0">
                <a:latin typeface="Arial" pitchFamily="34" charset="0"/>
                <a:cs typeface="Arial" pitchFamily="34" charset="0"/>
              </a:rPr>
              <a:t> </a:t>
            </a:r>
            <a:r>
              <a:rPr lang="en-US" sz="2200" dirty="0" err="1" smtClean="0">
                <a:latin typeface="Arial" pitchFamily="34" charset="0"/>
                <a:cs typeface="Arial" pitchFamily="34" charset="0"/>
              </a:rPr>
              <a:t>aks</a:t>
            </a:r>
            <a:r>
              <a:rPr lang="en-US" sz="2200" dirty="0" smtClean="0">
                <a:latin typeface="Arial" pitchFamily="34" charset="0"/>
                <a:cs typeface="Arial" pitchFamily="34" charset="0"/>
              </a:rPr>
              <a:t> </a:t>
            </a:r>
            <a:r>
              <a:rPr lang="en-US" sz="2200" dirty="0" err="1" smtClean="0">
                <a:latin typeface="Arial" pitchFamily="34" charset="0"/>
                <a:cs typeface="Arial" pitchFamily="34" charset="0"/>
              </a:rPr>
              <a:t>ettiradi</a:t>
            </a:r>
            <a:r>
              <a:rPr lang="en-US" sz="2200" dirty="0" smtClean="0">
                <a:latin typeface="Arial" pitchFamily="34" charset="0"/>
                <a:cs typeface="Arial" pitchFamily="34" charset="0"/>
              </a:rPr>
              <a:t>. </a:t>
            </a:r>
          </a:p>
          <a:p>
            <a:pPr>
              <a:lnSpc>
                <a:spcPct val="150000"/>
              </a:lnSpc>
            </a:pPr>
            <a:endParaRPr lang="en-US" sz="2200" dirty="0">
              <a:latin typeface="Arial" pitchFamily="34" charset="0"/>
              <a:cs typeface="Arial" pitchFamily="34" charset="0"/>
            </a:endParaRPr>
          </a:p>
          <a:p>
            <a:pPr>
              <a:lnSpc>
                <a:spcPct val="150000"/>
              </a:lnSpc>
            </a:pPr>
            <a:r>
              <a:rPr lang="en-US" sz="2200" dirty="0" smtClean="0">
                <a:latin typeface="Arial" pitchFamily="34" charset="0"/>
                <a:cs typeface="Arial" pitchFamily="34" charset="0"/>
              </a:rPr>
              <a:t>    Samara </a:t>
            </a:r>
            <a:r>
              <a:rPr lang="en-US" sz="2200" dirty="0" err="1">
                <a:latin typeface="Arial" pitchFamily="34" charset="0"/>
                <a:cs typeface="Arial" pitchFamily="34" charset="0"/>
              </a:rPr>
              <a:t>mutlaq</a:t>
            </a:r>
            <a:r>
              <a:rPr lang="en-US" sz="2200" dirty="0">
                <a:latin typeface="Arial" pitchFamily="34" charset="0"/>
                <a:cs typeface="Arial" pitchFamily="34" charset="0"/>
              </a:rPr>
              <a:t> </a:t>
            </a:r>
            <a:r>
              <a:rPr lang="en-US" sz="2200" dirty="0" err="1">
                <a:latin typeface="Arial" pitchFamily="34" charset="0"/>
                <a:cs typeface="Arial" pitchFamily="34" charset="0"/>
              </a:rPr>
              <a:t>ko'rsatkich</a:t>
            </a:r>
            <a:r>
              <a:rPr lang="en-US" sz="2200" dirty="0">
                <a:latin typeface="Arial" pitchFamily="34" charset="0"/>
                <a:cs typeface="Arial" pitchFamily="34" charset="0"/>
              </a:rPr>
              <a:t> </a:t>
            </a:r>
            <a:r>
              <a:rPr lang="en-US" sz="2200" dirty="0" err="1">
                <a:latin typeface="Arial" pitchFamily="34" charset="0"/>
                <a:cs typeface="Arial" pitchFamily="34" charset="0"/>
              </a:rPr>
              <a:t>bo'lib</a:t>
            </a:r>
            <a:r>
              <a:rPr lang="en-US" sz="2200" dirty="0">
                <a:latin typeface="Arial" pitchFamily="34" charset="0"/>
                <a:cs typeface="Arial" pitchFamily="34" charset="0"/>
              </a:rPr>
              <a:t>, u </a:t>
            </a:r>
            <a:r>
              <a:rPr lang="en-US" sz="2200" dirty="0" err="1" smtClean="0">
                <a:latin typeface="Arial" pitchFamily="34" charset="0"/>
                <a:cs typeface="Arial" pitchFamily="34" charset="0"/>
              </a:rPr>
              <a:t>ishlab</a:t>
            </a:r>
            <a:r>
              <a:rPr lang="en-US" sz="2200" dirty="0" smtClean="0">
                <a:latin typeface="Arial" pitchFamily="34" charset="0"/>
                <a:cs typeface="Arial" pitchFamily="34" charset="0"/>
              </a:rPr>
              <a:t> </a:t>
            </a:r>
            <a:r>
              <a:rPr lang="en-US" sz="2200" dirty="0" err="1" smtClean="0">
                <a:latin typeface="Arial" pitchFamily="34" charset="0"/>
                <a:cs typeface="Arial" pitchFamily="34" charset="0"/>
              </a:rPr>
              <a:t>chiqarishning</a:t>
            </a:r>
            <a:r>
              <a:rPr lang="en-US" sz="2200" dirty="0" smtClean="0">
                <a:latin typeface="Arial" pitchFamily="34" charset="0"/>
                <a:cs typeface="Arial" pitchFamily="34" charset="0"/>
              </a:rPr>
              <a:t> </a:t>
            </a:r>
            <a:r>
              <a:rPr lang="en-US" sz="2200" dirty="0" err="1" smtClean="0">
                <a:latin typeface="Arial" pitchFamily="34" charset="0"/>
                <a:cs typeface="Arial" pitchFamily="34" charset="0"/>
              </a:rPr>
              <a:t>iqtisodiy</a:t>
            </a:r>
            <a:r>
              <a:rPr lang="en-US" sz="2200" dirty="0" smtClean="0">
                <a:latin typeface="Arial" pitchFamily="34" charset="0"/>
                <a:cs typeface="Arial" pitchFamily="34" charset="0"/>
              </a:rPr>
              <a:t> </a:t>
            </a:r>
            <a:r>
              <a:rPr lang="en-US" sz="2200" dirty="0" err="1">
                <a:latin typeface="Arial" pitchFamily="34" charset="0"/>
                <a:cs typeface="Arial" pitchFamily="34" charset="0"/>
              </a:rPr>
              <a:t>natijaiarini</a:t>
            </a:r>
            <a:r>
              <a:rPr lang="en-US" sz="2200" dirty="0">
                <a:latin typeface="Arial" pitchFamily="34" charset="0"/>
                <a:cs typeface="Arial" pitchFamily="34" charset="0"/>
              </a:rPr>
              <a:t> </a:t>
            </a:r>
            <a:r>
              <a:rPr lang="en-US" sz="2200" dirty="0" err="1" smtClean="0">
                <a:latin typeface="Arial" pitchFamily="34" charset="0"/>
                <a:cs typeface="Arial" pitchFamily="34" charset="0"/>
              </a:rPr>
              <a:t>ko’rsatadi</a:t>
            </a:r>
            <a:r>
              <a:rPr lang="en-US" sz="2200" dirty="0" smtClean="0">
                <a:latin typeface="Arial" pitchFamily="34" charset="0"/>
                <a:cs typeface="Arial" pitchFamily="34" charset="0"/>
              </a:rPr>
              <a:t>. Samara </a:t>
            </a:r>
            <a:r>
              <a:rPr lang="en-US" sz="2200" dirty="0" err="1" smtClean="0">
                <a:latin typeface="Arial" pitchFamily="34" charset="0"/>
                <a:cs typeface="Arial" pitchFamily="34" charset="0"/>
              </a:rPr>
              <a:t>hosil</a:t>
            </a:r>
            <a:r>
              <a:rPr lang="en-US" sz="2200" dirty="0" smtClean="0">
                <a:latin typeface="Arial" pitchFamily="34" charset="0"/>
                <a:cs typeface="Arial" pitchFamily="34" charset="0"/>
              </a:rPr>
              <a:t> </a:t>
            </a:r>
            <a:r>
              <a:rPr lang="en-US" sz="2200" dirty="0" err="1" smtClean="0">
                <a:latin typeface="Arial" pitchFamily="34" charset="0"/>
                <a:cs typeface="Arial" pitchFamily="34" charset="0"/>
              </a:rPr>
              <a:t>qilingan</a:t>
            </a:r>
            <a:r>
              <a:rPr lang="en-US" sz="2200" dirty="0" smtClean="0">
                <a:latin typeface="Arial" pitchFamily="34" charset="0"/>
                <a:cs typeface="Arial" pitchFamily="34" charset="0"/>
              </a:rPr>
              <a:t> </a:t>
            </a:r>
            <a:r>
              <a:rPr lang="en-US" sz="2200" dirty="0" err="1">
                <a:latin typeface="Arial" pitchFamily="34" charset="0"/>
                <a:cs typeface="Arial" pitchFamily="34" charset="0"/>
              </a:rPr>
              <a:t>yalpi</a:t>
            </a:r>
            <a:r>
              <a:rPr lang="en-US" sz="2200" dirty="0">
                <a:latin typeface="Arial" pitchFamily="34" charset="0"/>
                <a:cs typeface="Arial" pitchFamily="34" charset="0"/>
              </a:rPr>
              <a:t> </a:t>
            </a:r>
            <a:r>
              <a:rPr lang="en-US" sz="2200" dirty="0" err="1">
                <a:latin typeface="Arial" pitchFamily="34" charset="0"/>
                <a:cs typeface="Arial" pitchFamily="34" charset="0"/>
              </a:rPr>
              <a:t>foyda</a:t>
            </a:r>
            <a:r>
              <a:rPr lang="en-US" sz="2200" dirty="0">
                <a:latin typeface="Arial" pitchFamily="34" charset="0"/>
                <a:cs typeface="Arial" pitchFamily="34" charset="0"/>
              </a:rPr>
              <a:t> </a:t>
            </a:r>
            <a:r>
              <a:rPr lang="en-US" sz="2200" dirty="0" err="1">
                <a:latin typeface="Arial" pitchFamily="34" charset="0"/>
                <a:cs typeface="Arial" pitchFamily="34" charset="0"/>
              </a:rPr>
              <a:t>va</a:t>
            </a:r>
            <a:r>
              <a:rPr lang="en-US" sz="2200" dirty="0">
                <a:latin typeface="Arial" pitchFamily="34" charset="0"/>
                <a:cs typeface="Arial" pitchFamily="34" charset="0"/>
              </a:rPr>
              <a:t> </a:t>
            </a:r>
            <a:r>
              <a:rPr lang="en-US" sz="2200" dirty="0" err="1">
                <a:latin typeface="Arial" pitchFamily="34" charset="0"/>
                <a:cs typeface="Arial" pitchFamily="34" charset="0"/>
              </a:rPr>
              <a:t>shu</a:t>
            </a:r>
            <a:r>
              <a:rPr lang="en-US" sz="2200" dirty="0">
                <a:latin typeface="Arial" pitchFamily="34" charset="0"/>
                <a:cs typeface="Arial" pitchFamily="34" charset="0"/>
              </a:rPr>
              <a:t> </a:t>
            </a:r>
            <a:r>
              <a:rPr lang="en-US" sz="2200" dirty="0" err="1">
                <a:latin typeface="Arial" pitchFamily="34" charset="0"/>
                <a:cs typeface="Arial" pitchFamily="34" charset="0"/>
              </a:rPr>
              <a:t>kabilar</a:t>
            </a:r>
            <a:r>
              <a:rPr lang="en-US" sz="2200" dirty="0">
                <a:latin typeface="Arial" pitchFamily="34" charset="0"/>
                <a:cs typeface="Arial" pitchFamily="34" charset="0"/>
              </a:rPr>
              <a:t> </a:t>
            </a:r>
            <a:r>
              <a:rPr lang="en-US" sz="2200" dirty="0" err="1" smtClean="0">
                <a:latin typeface="Arial" pitchFamily="34" charset="0"/>
                <a:cs typeface="Arial" pitchFamily="34" charset="0"/>
              </a:rPr>
              <a:t>hisoblanadi</a:t>
            </a:r>
            <a:r>
              <a:rPr lang="en-US" sz="2200" dirty="0">
                <a:latin typeface="Arial" pitchFamily="34" charset="0"/>
                <a:cs typeface="Arial" pitchFamily="34" charset="0"/>
              </a:rPr>
              <a:t>.</a:t>
            </a:r>
          </a:p>
        </p:txBody>
      </p:sp>
    </p:spTree>
    <p:extLst>
      <p:ext uri="{BB962C8B-B14F-4D97-AF65-F5344CB8AC3E}">
        <p14:creationId xmlns:p14="http://schemas.microsoft.com/office/powerpoint/2010/main" val="38045479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7024744" cy="762000"/>
          </a:xfrm>
        </p:spPr>
        <p:txBody>
          <a:bodyPr>
            <a:normAutofit/>
          </a:bodyPr>
          <a:lstStyle/>
          <a:p>
            <a:r>
              <a:rPr lang="en-US" b="1" dirty="0" err="1">
                <a:solidFill>
                  <a:schemeClr val="tx1"/>
                </a:solidFill>
              </a:rPr>
              <a:t>Iqtisodiy</a:t>
            </a:r>
            <a:r>
              <a:rPr lang="en-US" b="1" dirty="0">
                <a:solidFill>
                  <a:schemeClr val="tx1"/>
                </a:solidFill>
              </a:rPr>
              <a:t> </a:t>
            </a:r>
            <a:r>
              <a:rPr lang="en-US" b="1" dirty="0" err="1">
                <a:solidFill>
                  <a:schemeClr val="tx1"/>
                </a:solidFill>
              </a:rPr>
              <a:t>o'sish</a:t>
            </a:r>
            <a:r>
              <a:rPr lang="en-US" b="1" dirty="0">
                <a:solidFill>
                  <a:schemeClr val="tx1"/>
                </a:solidFill>
              </a:rPr>
              <a:t> </a:t>
            </a:r>
            <a:r>
              <a:rPr lang="en-US" b="1" dirty="0" err="1">
                <a:solidFill>
                  <a:schemeClr val="tx1"/>
                </a:solidFill>
              </a:rPr>
              <a:t>samaradorligi</a:t>
            </a:r>
            <a:endParaRPr lang="en-US" b="1" dirty="0">
              <a:solidFill>
                <a:schemeClr val="tx1"/>
              </a:solidFill>
            </a:endParaRPr>
          </a:p>
        </p:txBody>
      </p:sp>
      <p:sp>
        <p:nvSpPr>
          <p:cNvPr id="3" name="Content Placeholder 2"/>
          <p:cNvSpPr>
            <a:spLocks noGrp="1"/>
          </p:cNvSpPr>
          <p:nvPr>
            <p:ph idx="1"/>
          </p:nvPr>
        </p:nvSpPr>
        <p:spPr>
          <a:xfrm>
            <a:off x="533400" y="1828800"/>
            <a:ext cx="7948108" cy="4648200"/>
          </a:xfrm>
        </p:spPr>
        <p:txBody>
          <a:bodyPr/>
          <a:lstStyle/>
          <a:p>
            <a:pPr>
              <a:lnSpc>
                <a:spcPct val="150000"/>
              </a:lnSpc>
            </a:pPr>
            <a:r>
              <a:rPr lang="en-US" dirty="0" smtClean="0">
                <a:latin typeface="Arial" pitchFamily="34" charset="0"/>
                <a:cs typeface="Arial" pitchFamily="34" charset="0"/>
              </a:rPr>
              <a:t>  </a:t>
            </a:r>
            <a:r>
              <a:rPr lang="en-US" dirty="0" err="1" smtClean="0">
                <a:latin typeface="Arial" pitchFamily="34" charset="0"/>
                <a:cs typeface="Arial" pitchFamily="34" charset="0"/>
              </a:rPr>
              <a:t>Iqtisodiy</a:t>
            </a:r>
            <a:r>
              <a:rPr lang="en-US" dirty="0" smtClean="0">
                <a:latin typeface="Arial" pitchFamily="34" charset="0"/>
                <a:cs typeface="Arial" pitchFamily="34" charset="0"/>
              </a:rPr>
              <a:t> </a:t>
            </a:r>
            <a:r>
              <a:rPr lang="en-US" dirty="0" err="1">
                <a:latin typeface="Arial" pitchFamily="34" charset="0"/>
                <a:cs typeface="Arial" pitchFamily="34" charset="0"/>
              </a:rPr>
              <a:t>o'sish</a:t>
            </a:r>
            <a:r>
              <a:rPr lang="en-US" dirty="0">
                <a:latin typeface="Arial" pitchFamily="34" charset="0"/>
                <a:cs typeface="Arial" pitchFamily="34" charset="0"/>
              </a:rPr>
              <a:t> </a:t>
            </a:r>
            <a:r>
              <a:rPr lang="en-US" dirty="0" err="1">
                <a:latin typeface="Arial" pitchFamily="34" charset="0"/>
                <a:cs typeface="Arial" pitchFamily="34" charset="0"/>
              </a:rPr>
              <a:t>samaradorligi</a:t>
            </a:r>
            <a:r>
              <a:rPr lang="en-US" dirty="0">
                <a:latin typeface="Arial" pitchFamily="34" charset="0"/>
                <a:cs typeface="Arial" pitchFamily="34" charset="0"/>
              </a:rPr>
              <a:t> </a:t>
            </a:r>
            <a:r>
              <a:rPr lang="en-US" dirty="0" smtClean="0">
                <a:latin typeface="Arial" pitchFamily="34" charset="0"/>
                <a:cs typeface="Arial" pitchFamily="34" charset="0"/>
              </a:rPr>
              <a:t>- </a:t>
            </a:r>
            <a:r>
              <a:rPr lang="en-US" dirty="0" err="1" smtClean="0">
                <a:latin typeface="Arial" pitchFamily="34" charset="0"/>
                <a:cs typeface="Arial" pitchFamily="34" charset="0"/>
              </a:rPr>
              <a:t>ma'lum</a:t>
            </a:r>
            <a:r>
              <a:rPr lang="en-US" dirty="0" smtClean="0">
                <a:latin typeface="Arial" pitchFamily="34" charset="0"/>
                <a:cs typeface="Arial" pitchFamily="34" charset="0"/>
              </a:rPr>
              <a:t> </a:t>
            </a:r>
            <a:r>
              <a:rPr lang="en-US" dirty="0" err="1" smtClean="0">
                <a:latin typeface="Arial" pitchFamily="34" charset="0"/>
                <a:cs typeface="Arial" pitchFamily="34" charset="0"/>
              </a:rPr>
              <a:t>vaqt</a:t>
            </a:r>
            <a:r>
              <a:rPr lang="en-US" dirty="0" smtClean="0">
                <a:latin typeface="Arial" pitchFamily="34" charset="0"/>
                <a:cs typeface="Arial" pitchFamily="34" charset="0"/>
              </a:rPr>
              <a:t> </a:t>
            </a:r>
            <a:r>
              <a:rPr lang="en-US" dirty="0" err="1" smtClean="0">
                <a:latin typeface="Arial" pitchFamily="34" charset="0"/>
                <a:cs typeface="Arial" pitchFamily="34" charset="0"/>
              </a:rPr>
              <a:t>davomida</a:t>
            </a:r>
            <a:r>
              <a:rPr lang="en-US" dirty="0" smtClean="0">
                <a:latin typeface="Arial" pitchFamily="34" charset="0"/>
                <a:cs typeface="Arial" pitchFamily="34" charset="0"/>
              </a:rPr>
              <a:t> </a:t>
            </a:r>
            <a:r>
              <a:rPr lang="en-US" dirty="0" err="1" smtClean="0">
                <a:latin typeface="Arial" pitchFamily="34" charset="0"/>
                <a:cs typeface="Arial" pitchFamily="34" charset="0"/>
              </a:rPr>
              <a:t>erishilgan</a:t>
            </a:r>
            <a:r>
              <a:rPr lang="en-US" dirty="0" smtClean="0">
                <a:latin typeface="Arial" pitchFamily="34" charset="0"/>
                <a:cs typeface="Arial" pitchFamily="34" charset="0"/>
              </a:rPr>
              <a:t> </a:t>
            </a:r>
            <a:r>
              <a:rPr lang="en-US" dirty="0" err="1" smtClean="0">
                <a:latin typeface="Arial" pitchFamily="34" charset="0"/>
                <a:cs typeface="Arial" pitchFamily="34" charset="0"/>
              </a:rPr>
              <a:t>natijaning</a:t>
            </a:r>
            <a:r>
              <a:rPr lang="en-US" dirty="0" smtClean="0">
                <a:latin typeface="Arial" pitchFamily="34" charset="0"/>
                <a:cs typeface="Arial" pitchFamily="34" charset="0"/>
              </a:rPr>
              <a:t> </a:t>
            </a:r>
            <a:r>
              <a:rPr lang="en-US" dirty="0" err="1" smtClean="0">
                <a:latin typeface="Arial" pitchFamily="34" charset="0"/>
                <a:cs typeface="Arial" pitchFamily="34" charset="0"/>
              </a:rPr>
              <a:t>o’sganligi</a:t>
            </a:r>
            <a:r>
              <a:rPr lang="en-US" dirty="0" smtClean="0">
                <a:latin typeface="Arial" pitchFamily="34" charset="0"/>
                <a:cs typeface="Arial" pitchFamily="34" charset="0"/>
              </a:rPr>
              <a:t> </a:t>
            </a:r>
            <a:r>
              <a:rPr lang="en-US" dirty="0" err="1" smtClean="0">
                <a:latin typeface="Arial" pitchFamily="34" charset="0"/>
                <a:cs typeface="Arial" pitchFamily="34" charset="0"/>
              </a:rPr>
              <a:t>yoki</a:t>
            </a:r>
            <a:r>
              <a:rPr lang="en-US" dirty="0" smtClean="0">
                <a:latin typeface="Arial" pitchFamily="34" charset="0"/>
                <a:cs typeface="Arial" pitchFamily="34" charset="0"/>
              </a:rPr>
              <a:t> </a:t>
            </a:r>
            <a:r>
              <a:rPr lang="en-US" dirty="0" err="1" smtClean="0">
                <a:latin typeface="Arial" pitchFamily="34" charset="0"/>
                <a:cs typeface="Arial" pitchFamily="34" charset="0"/>
              </a:rPr>
              <a:t>kamayganligini</a:t>
            </a:r>
            <a:r>
              <a:rPr lang="en-US" dirty="0" smtClean="0">
                <a:latin typeface="Arial" pitchFamily="34" charset="0"/>
                <a:cs typeface="Arial" pitchFamily="34" charset="0"/>
              </a:rPr>
              <a:t> </a:t>
            </a:r>
            <a:r>
              <a:rPr lang="en-US" dirty="0" err="1" smtClean="0">
                <a:latin typeface="Arial" pitchFamily="34" charset="0"/>
                <a:cs typeface="Arial" pitchFamily="34" charset="0"/>
              </a:rPr>
              <a:t>aks</a:t>
            </a:r>
            <a:r>
              <a:rPr lang="en-US" dirty="0" smtClean="0">
                <a:latin typeface="Arial" pitchFamily="34" charset="0"/>
                <a:cs typeface="Arial" pitchFamily="34" charset="0"/>
              </a:rPr>
              <a:t> </a:t>
            </a:r>
            <a:r>
              <a:rPr lang="en-US" dirty="0" err="1">
                <a:latin typeface="Arial" pitchFamily="34" charset="0"/>
                <a:cs typeface="Arial" pitchFamily="34" charset="0"/>
              </a:rPr>
              <a:t>ettiradigan</a:t>
            </a:r>
            <a:r>
              <a:rPr lang="en-US" dirty="0">
                <a:latin typeface="Arial" pitchFamily="34" charset="0"/>
                <a:cs typeface="Arial" pitchFamily="34" charset="0"/>
              </a:rPr>
              <a:t> </a:t>
            </a:r>
            <a:r>
              <a:rPr lang="en-US" dirty="0" err="1">
                <a:latin typeface="Arial" pitchFamily="34" charset="0"/>
                <a:cs typeface="Arial" pitchFamily="34" charset="0"/>
              </a:rPr>
              <a:t>ko'rsatkichdir</a:t>
            </a:r>
            <a:r>
              <a:rPr lang="en-US" dirty="0" smtClean="0">
                <a:latin typeface="Arial" pitchFamily="34" charset="0"/>
                <a:cs typeface="Arial" pitchFamily="34" charset="0"/>
              </a:rPr>
              <a:t>.</a:t>
            </a:r>
          </a:p>
          <a:p>
            <a:pPr>
              <a:lnSpc>
                <a:spcPct val="150000"/>
              </a:lnSpc>
            </a:pPr>
            <a:endParaRPr lang="en-US" dirty="0" smtClean="0">
              <a:latin typeface="Arial" pitchFamily="34" charset="0"/>
              <a:cs typeface="Arial" pitchFamily="34" charset="0"/>
            </a:endParaRPr>
          </a:p>
          <a:p>
            <a:pPr>
              <a:lnSpc>
                <a:spcPct val="150000"/>
              </a:lnSpc>
            </a:pPr>
            <a:r>
              <a:rPr lang="en-US" dirty="0" smtClean="0">
                <a:latin typeface="Arial" pitchFamily="34" charset="0"/>
                <a:cs typeface="Arial" pitchFamily="34" charset="0"/>
              </a:rPr>
              <a:t>   </a:t>
            </a:r>
            <a:r>
              <a:rPr lang="en-US" dirty="0" err="1" smtClean="0">
                <a:latin typeface="Arial" pitchFamily="34" charset="0"/>
                <a:cs typeface="Arial" pitchFamily="34" charset="0"/>
              </a:rPr>
              <a:t>Iqtisodiy</a:t>
            </a:r>
            <a:r>
              <a:rPr lang="en-US" dirty="0" smtClean="0">
                <a:latin typeface="Arial" pitchFamily="34" charset="0"/>
                <a:cs typeface="Arial" pitchFamily="34" charset="0"/>
              </a:rPr>
              <a:t> </a:t>
            </a:r>
            <a:r>
              <a:rPr lang="en-US" dirty="0" err="1" smtClean="0">
                <a:latin typeface="Arial" pitchFamily="34" charset="0"/>
                <a:cs typeface="Arial" pitchFamily="34" charset="0"/>
              </a:rPr>
              <a:t>samaradorlik</a:t>
            </a:r>
            <a:r>
              <a:rPr lang="en-US" dirty="0" smtClean="0">
                <a:latin typeface="Arial" pitchFamily="34" charset="0"/>
                <a:cs typeface="Arial" pitchFamily="34" charset="0"/>
              </a:rPr>
              <a:t> </a:t>
            </a:r>
            <a:r>
              <a:rPr lang="en-US" b="1" dirty="0" err="1">
                <a:latin typeface="Arial" pitchFamily="34" charset="0"/>
                <a:cs typeface="Arial" pitchFamily="34" charset="0"/>
              </a:rPr>
              <a:t>deyilganda</a:t>
            </a:r>
            <a:r>
              <a:rPr lang="en-US" dirty="0">
                <a:latin typeface="Arial" pitchFamily="34" charset="0"/>
                <a:cs typeface="Arial" pitchFamily="34" charset="0"/>
              </a:rPr>
              <a:t> </a:t>
            </a:r>
            <a:r>
              <a:rPr lang="en-US" dirty="0" err="1">
                <a:latin typeface="Arial" pitchFamily="34" charset="0"/>
                <a:cs typeface="Arial" pitchFamily="34" charset="0"/>
              </a:rPr>
              <a:t>ishlab</a:t>
            </a:r>
            <a:r>
              <a:rPr lang="en-US" dirty="0">
                <a:latin typeface="Arial" pitchFamily="34" charset="0"/>
                <a:cs typeface="Arial" pitchFamily="34" charset="0"/>
              </a:rPr>
              <a:t> </a:t>
            </a:r>
            <a:r>
              <a:rPr lang="en-US" dirty="0" err="1">
                <a:latin typeface="Arial" pitchFamily="34" charset="0"/>
                <a:cs typeface="Arial" pitchFamily="34" charset="0"/>
              </a:rPr>
              <a:t>chiqarish</a:t>
            </a:r>
            <a:r>
              <a:rPr lang="en-US" dirty="0">
                <a:latin typeface="Arial" pitchFamily="34" charset="0"/>
                <a:cs typeface="Arial" pitchFamily="34" charset="0"/>
              </a:rPr>
              <a:t> </a:t>
            </a:r>
            <a:r>
              <a:rPr lang="en-US" dirty="0" err="1">
                <a:latin typeface="Arial" pitchFamily="34" charset="0"/>
                <a:cs typeface="Arial" pitchFamily="34" charset="0"/>
              </a:rPr>
              <a:t>hajmining</a:t>
            </a:r>
            <a:r>
              <a:rPr lang="en-US" dirty="0">
                <a:latin typeface="Arial" pitchFamily="34" charset="0"/>
                <a:cs typeface="Arial" pitchFamily="34" charset="0"/>
              </a:rPr>
              <a:t> </a:t>
            </a:r>
            <a:r>
              <a:rPr lang="en-US" dirty="0" err="1">
                <a:latin typeface="Arial" pitchFamily="34" charset="0"/>
                <a:cs typeface="Arial" pitchFamily="34" charset="0"/>
              </a:rPr>
              <a:t>oshishi</a:t>
            </a:r>
            <a:r>
              <a:rPr lang="en-US" dirty="0">
                <a:latin typeface="Arial" pitchFamily="34" charset="0"/>
                <a:cs typeface="Arial" pitchFamily="34" charset="0"/>
              </a:rPr>
              <a:t>, </a:t>
            </a:r>
            <a:r>
              <a:rPr lang="en-US" dirty="0" err="1">
                <a:latin typeface="Arial" pitchFamily="34" charset="0"/>
                <a:cs typeface="Arial" pitchFamily="34" charset="0"/>
              </a:rPr>
              <a:t>mehnat</a:t>
            </a:r>
            <a:r>
              <a:rPr lang="en-US" dirty="0">
                <a:latin typeface="Arial" pitchFamily="34" charset="0"/>
                <a:cs typeface="Arial" pitchFamily="34" charset="0"/>
              </a:rPr>
              <a:t> </a:t>
            </a:r>
            <a:r>
              <a:rPr lang="en-US" dirty="0" err="1" smtClean="0">
                <a:latin typeface="Arial" pitchFamily="34" charset="0"/>
                <a:cs typeface="Arial" pitchFamily="34" charset="0"/>
              </a:rPr>
              <a:t>unumdorligining</a:t>
            </a:r>
            <a:r>
              <a:rPr lang="en-US" dirty="0" smtClean="0">
                <a:latin typeface="Arial" pitchFamily="34" charset="0"/>
                <a:cs typeface="Arial" pitchFamily="34" charset="0"/>
              </a:rPr>
              <a:t> </a:t>
            </a:r>
            <a:r>
              <a:rPr lang="en-US" dirty="0" err="1">
                <a:latin typeface="Arial" pitchFamily="34" charset="0"/>
                <a:cs typeface="Arial" pitchFamily="34" charset="0"/>
              </a:rPr>
              <a:t>o'sishi</a:t>
            </a:r>
            <a:r>
              <a:rPr lang="en-US" dirty="0">
                <a:latin typeface="Arial" pitchFamily="34" charset="0"/>
                <a:cs typeface="Arial" pitchFamily="34" charset="0"/>
              </a:rPr>
              <a:t>, </a:t>
            </a:r>
            <a:r>
              <a:rPr lang="en-US" dirty="0" err="1">
                <a:latin typeface="Arial" pitchFamily="34" charset="0"/>
                <a:cs typeface="Arial" pitchFamily="34" charset="0"/>
              </a:rPr>
              <a:t>foyda</a:t>
            </a:r>
            <a:r>
              <a:rPr lang="en-US" dirty="0">
                <a:latin typeface="Arial" pitchFamily="34" charset="0"/>
                <a:cs typeface="Arial" pitchFamily="34" charset="0"/>
              </a:rPr>
              <a:t> </a:t>
            </a:r>
            <a:r>
              <a:rPr lang="en-US" dirty="0" err="1">
                <a:latin typeface="Arial" pitchFamily="34" charset="0"/>
                <a:cs typeface="Arial" pitchFamily="34" charset="0"/>
              </a:rPr>
              <a:t>olish</a:t>
            </a:r>
            <a:r>
              <a:rPr lang="en-US" dirty="0">
                <a:latin typeface="Arial" pitchFamily="34" charset="0"/>
                <a:cs typeface="Arial" pitchFamily="34" charset="0"/>
              </a:rPr>
              <a:t> </a:t>
            </a:r>
            <a:r>
              <a:rPr lang="en-US" dirty="0" err="1">
                <a:latin typeface="Arial" pitchFamily="34" charset="0"/>
                <a:cs typeface="Arial" pitchFamily="34" charset="0"/>
              </a:rPr>
              <a:t>milliy</a:t>
            </a:r>
            <a:r>
              <a:rPr lang="en-US" dirty="0">
                <a:latin typeface="Arial" pitchFamily="34" charset="0"/>
                <a:cs typeface="Arial" pitchFamily="34" charset="0"/>
              </a:rPr>
              <a:t> </a:t>
            </a:r>
            <a:r>
              <a:rPr lang="en-US" dirty="0" err="1" smtClean="0">
                <a:latin typeface="Arial" pitchFamily="34" charset="0"/>
                <a:cs typeface="Arial" pitchFamily="34" charset="0"/>
              </a:rPr>
              <a:t>daromadning</a:t>
            </a:r>
            <a:r>
              <a:rPr lang="en-US" dirty="0" smtClean="0">
                <a:latin typeface="Arial" pitchFamily="34" charset="0"/>
                <a:cs typeface="Arial" pitchFamily="34" charset="0"/>
              </a:rPr>
              <a:t> </a:t>
            </a:r>
            <a:r>
              <a:rPr lang="en-US" dirty="0" err="1" smtClean="0">
                <a:latin typeface="Arial" pitchFamily="34" charset="0"/>
                <a:cs typeface="Arial" pitchFamily="34" charset="0"/>
              </a:rPr>
              <a:t>o'sishi</a:t>
            </a:r>
            <a:r>
              <a:rPr lang="en-US" dirty="0" smtClean="0">
                <a:latin typeface="Arial" pitchFamily="34" charset="0"/>
                <a:cs typeface="Arial" pitchFamily="34" charset="0"/>
              </a:rPr>
              <a:t> </a:t>
            </a:r>
            <a:r>
              <a:rPr lang="en-US" dirty="0" err="1">
                <a:latin typeface="Arial" pitchFamily="34" charset="0"/>
                <a:cs typeface="Arial" pitchFamily="34" charset="0"/>
              </a:rPr>
              <a:t>tushuniladi</a:t>
            </a:r>
            <a:r>
              <a:rPr lang="en-US" dirty="0">
                <a:latin typeface="Arial" pitchFamily="34" charset="0"/>
                <a:cs typeface="Arial" pitchFamily="34" charset="0"/>
              </a:rPr>
              <a:t>.</a:t>
            </a:r>
          </a:p>
          <a:p>
            <a:pPr>
              <a:lnSpc>
                <a:spcPct val="150000"/>
              </a:lnSpc>
            </a:pPr>
            <a:endParaRPr lang="en-US" dirty="0">
              <a:latin typeface="Arial" pitchFamily="34" charset="0"/>
              <a:cs typeface="Arial" pitchFamily="34" charset="0"/>
            </a:endParaRPr>
          </a:p>
        </p:txBody>
      </p:sp>
    </p:spTree>
    <p:extLst>
      <p:ext uri="{BB962C8B-B14F-4D97-AF65-F5344CB8AC3E}">
        <p14:creationId xmlns:p14="http://schemas.microsoft.com/office/powerpoint/2010/main" val="2965888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1524000"/>
            <a:ext cx="7024744" cy="648736"/>
          </a:xfrm>
        </p:spPr>
        <p:txBody>
          <a:bodyPr>
            <a:normAutofit/>
          </a:bodyPr>
          <a:lstStyle/>
          <a:p>
            <a:r>
              <a:rPr lang="en-US" b="1" dirty="0" err="1">
                <a:solidFill>
                  <a:schemeClr val="tx1"/>
                </a:solidFill>
                <a:latin typeface="Arial" pitchFamily="34" charset="0"/>
                <a:cs typeface="Arial" pitchFamily="34" charset="0"/>
              </a:rPr>
              <a:t>Iqtisodiy</a:t>
            </a:r>
            <a:r>
              <a:rPr lang="en-US" b="1" dirty="0">
                <a:solidFill>
                  <a:schemeClr val="tx1"/>
                </a:solidFill>
                <a:latin typeface="Arial" pitchFamily="34" charset="0"/>
                <a:cs typeface="Arial" pitchFamily="34" charset="0"/>
              </a:rPr>
              <a:t> </a:t>
            </a:r>
            <a:r>
              <a:rPr lang="en-US" b="1" dirty="0" err="1">
                <a:solidFill>
                  <a:schemeClr val="tx1"/>
                </a:solidFill>
                <a:latin typeface="Arial" pitchFamily="34" charset="0"/>
                <a:cs typeface="Arial" pitchFamily="34" charset="0"/>
              </a:rPr>
              <a:t>samaradorlik</a:t>
            </a:r>
            <a:endParaRPr 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3920" y="3200400"/>
            <a:ext cx="6791325" cy="1466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245568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9628" y="685800"/>
            <a:ext cx="7024744" cy="801136"/>
          </a:xfrm>
        </p:spPr>
        <p:txBody>
          <a:bodyPr>
            <a:normAutofit/>
          </a:bodyPr>
          <a:lstStyle/>
          <a:p>
            <a:pPr algn="ctr"/>
            <a:r>
              <a:rPr lang="en-US" b="1" dirty="0" err="1">
                <a:solidFill>
                  <a:schemeClr val="tx1"/>
                </a:solidFill>
                <a:latin typeface="Arial" pitchFamily="34" charset="0"/>
                <a:cs typeface="Arial" pitchFamily="34" charset="0"/>
              </a:rPr>
              <a:t>Iqtisodiy</a:t>
            </a:r>
            <a:r>
              <a:rPr lang="en-US" b="1" dirty="0">
                <a:solidFill>
                  <a:schemeClr val="tx1"/>
                </a:solidFill>
                <a:latin typeface="Arial" pitchFamily="34" charset="0"/>
                <a:cs typeface="Arial" pitchFamily="34" charset="0"/>
              </a:rPr>
              <a:t> </a:t>
            </a:r>
            <a:r>
              <a:rPr lang="en-US" b="1" dirty="0" err="1">
                <a:solidFill>
                  <a:schemeClr val="tx1"/>
                </a:solidFill>
                <a:latin typeface="Arial" pitchFamily="34" charset="0"/>
                <a:cs typeface="Arial" pitchFamily="34" charset="0"/>
              </a:rPr>
              <a:t>o'sish</a:t>
            </a:r>
            <a:r>
              <a:rPr lang="en-US" b="1" dirty="0">
                <a:solidFill>
                  <a:schemeClr val="tx1"/>
                </a:solidFill>
                <a:latin typeface="Arial" pitchFamily="34" charset="0"/>
                <a:cs typeface="Arial" pitchFamily="34" charset="0"/>
              </a:rPr>
              <a:t> </a:t>
            </a:r>
            <a:r>
              <a:rPr lang="en-US" b="1" dirty="0" err="1">
                <a:solidFill>
                  <a:schemeClr val="tx1"/>
                </a:solidFill>
                <a:latin typeface="Arial" pitchFamily="34" charset="0"/>
                <a:cs typeface="Arial" pitchFamily="34" charset="0"/>
              </a:rPr>
              <a:t>samaradorligi</a:t>
            </a:r>
            <a:endParaRPr lang="en-US" b="1" dirty="0">
              <a:solidFill>
                <a:schemeClr val="tx1"/>
              </a:solidFill>
            </a:endParaRPr>
          </a:p>
        </p:txBody>
      </p:sp>
      <p:sp>
        <p:nvSpPr>
          <p:cNvPr id="5" name="Content Placeholder 2"/>
          <p:cNvSpPr>
            <a:spLocks noGrp="1"/>
          </p:cNvSpPr>
          <p:nvPr>
            <p:ph idx="1"/>
          </p:nvPr>
        </p:nvSpPr>
        <p:spPr>
          <a:xfrm>
            <a:off x="762000" y="3657600"/>
            <a:ext cx="7135009" cy="2632229"/>
          </a:xfrm>
        </p:spPr>
        <p:txBody>
          <a:bodyPr>
            <a:normAutofit/>
          </a:bodyPr>
          <a:lstStyle/>
          <a:p>
            <a:pPr>
              <a:lnSpc>
                <a:spcPct val="150000"/>
              </a:lnSpc>
            </a:pPr>
            <a:r>
              <a:rPr lang="en-US" sz="2200" b="1" dirty="0" err="1">
                <a:latin typeface="Arial" pitchFamily="34" charset="0"/>
                <a:cs typeface="Arial" pitchFamily="34" charset="0"/>
              </a:rPr>
              <a:t>Iqtisodiy</a:t>
            </a:r>
            <a:r>
              <a:rPr lang="en-US" sz="2200" b="1" dirty="0">
                <a:latin typeface="Arial" pitchFamily="34" charset="0"/>
                <a:cs typeface="Arial" pitchFamily="34" charset="0"/>
              </a:rPr>
              <a:t> </a:t>
            </a:r>
            <a:r>
              <a:rPr lang="en-US" sz="2200" b="1" dirty="0" err="1">
                <a:latin typeface="Arial" pitchFamily="34" charset="0"/>
                <a:cs typeface="Arial" pitchFamily="34" charset="0"/>
              </a:rPr>
              <a:t>o'sish</a:t>
            </a:r>
            <a:r>
              <a:rPr lang="en-US" sz="2200" b="1" dirty="0">
                <a:latin typeface="Arial" pitchFamily="34" charset="0"/>
                <a:cs typeface="Arial" pitchFamily="34" charset="0"/>
              </a:rPr>
              <a:t> </a:t>
            </a:r>
            <a:r>
              <a:rPr lang="en-US" sz="2200" b="1" dirty="0" err="1">
                <a:latin typeface="Arial" pitchFamily="34" charset="0"/>
                <a:cs typeface="Arial" pitchFamily="34" charset="0"/>
              </a:rPr>
              <a:t>samaradorligi</a:t>
            </a:r>
            <a:r>
              <a:rPr lang="en-US" sz="2200" b="1" dirty="0">
                <a:latin typeface="Arial" pitchFamily="34" charset="0"/>
                <a:cs typeface="Arial" pitchFamily="34" charset="0"/>
              </a:rPr>
              <a:t> </a:t>
            </a:r>
            <a:r>
              <a:rPr lang="en-US" sz="2200" dirty="0">
                <a:latin typeface="Arial" pitchFamily="34" charset="0"/>
                <a:cs typeface="Arial" pitchFamily="34" charset="0"/>
              </a:rPr>
              <a:t>- </a:t>
            </a:r>
            <a:r>
              <a:rPr lang="en-US" sz="2200" dirty="0" err="1">
                <a:latin typeface="Arial" pitchFamily="34" charset="0"/>
                <a:cs typeface="Arial" pitchFamily="34" charset="0"/>
              </a:rPr>
              <a:t>erishilgan</a:t>
            </a:r>
            <a:r>
              <a:rPr lang="en-US" sz="2200" dirty="0">
                <a:latin typeface="Arial" pitchFamily="34" charset="0"/>
                <a:cs typeface="Arial" pitchFamily="34" charset="0"/>
              </a:rPr>
              <a:t> </a:t>
            </a:r>
            <a:r>
              <a:rPr lang="en-US" sz="2200" dirty="0" err="1">
                <a:latin typeface="Arial" pitchFamily="34" charset="0"/>
                <a:cs typeface="Arial" pitchFamily="34" charset="0"/>
              </a:rPr>
              <a:t>natijani</a:t>
            </a:r>
            <a:r>
              <a:rPr lang="en-US" sz="2200" dirty="0">
                <a:latin typeface="Arial" pitchFamily="34" charset="0"/>
                <a:cs typeface="Arial" pitchFamily="34" charset="0"/>
              </a:rPr>
              <a:t> </a:t>
            </a:r>
            <a:r>
              <a:rPr lang="en-US" sz="2200" dirty="0" err="1" smtClean="0">
                <a:latin typeface="Arial" pitchFamily="34" charset="0"/>
                <a:cs typeface="Arial" pitchFamily="34" charset="0"/>
              </a:rPr>
              <a:t>unga</a:t>
            </a:r>
            <a:r>
              <a:rPr lang="en-US" sz="2200" dirty="0" smtClean="0">
                <a:latin typeface="Arial" pitchFamily="34" charset="0"/>
                <a:cs typeface="Arial" pitchFamily="34" charset="0"/>
              </a:rPr>
              <a:t> </a:t>
            </a:r>
            <a:r>
              <a:rPr lang="en-US" sz="2200" dirty="0" err="1" smtClean="0">
                <a:latin typeface="Arial" pitchFamily="34" charset="0"/>
                <a:cs typeface="Arial" pitchFamily="34" charset="0"/>
              </a:rPr>
              <a:t>erishish</a:t>
            </a:r>
            <a:r>
              <a:rPr lang="en-US" sz="2200" dirty="0" smtClean="0">
                <a:latin typeface="Arial" pitchFamily="34" charset="0"/>
                <a:cs typeface="Arial" pitchFamily="34" charset="0"/>
              </a:rPr>
              <a:t> </a:t>
            </a:r>
            <a:r>
              <a:rPr lang="en-US" sz="2200" dirty="0" err="1" smtClean="0">
                <a:latin typeface="Arial" pitchFamily="34" charset="0"/>
                <a:cs typeface="Arial" pitchFamily="34" charset="0"/>
              </a:rPr>
              <a:t>uchun</a:t>
            </a:r>
            <a:r>
              <a:rPr lang="en-US" sz="2200" dirty="0" smtClean="0">
                <a:latin typeface="Arial" pitchFamily="34" charset="0"/>
                <a:cs typeface="Arial" pitchFamily="34" charset="0"/>
              </a:rPr>
              <a:t> </a:t>
            </a:r>
            <a:r>
              <a:rPr lang="en-US" sz="2200" dirty="0" err="1" smtClean="0">
                <a:latin typeface="Arial" pitchFamily="34" charset="0"/>
                <a:cs typeface="Arial" pitchFamily="34" charset="0"/>
              </a:rPr>
              <a:t>sarflangan</a:t>
            </a:r>
            <a:r>
              <a:rPr lang="en-US" sz="2200" dirty="0" smtClean="0">
                <a:latin typeface="Arial" pitchFamily="34" charset="0"/>
                <a:cs typeface="Arial" pitchFamily="34" charset="0"/>
              </a:rPr>
              <a:t> </a:t>
            </a:r>
            <a:r>
              <a:rPr lang="en-US" sz="2200" dirty="0" err="1" smtClean="0">
                <a:latin typeface="Arial" pitchFamily="34" charset="0"/>
                <a:cs typeface="Arial" pitchFamily="34" charset="0"/>
              </a:rPr>
              <a:t>xarajatga</a:t>
            </a:r>
            <a:r>
              <a:rPr lang="en-US" sz="2200" dirty="0" smtClean="0">
                <a:latin typeface="Arial" pitchFamily="34" charset="0"/>
                <a:cs typeface="Arial" pitchFamily="34" charset="0"/>
              </a:rPr>
              <a:t> </a:t>
            </a:r>
            <a:r>
              <a:rPr lang="en-US" sz="2200" dirty="0" err="1" smtClean="0">
                <a:latin typeface="Arial" pitchFamily="34" charset="0"/>
                <a:cs typeface="Arial" pitchFamily="34" charset="0"/>
              </a:rPr>
              <a:t>soIishtirish</a:t>
            </a:r>
            <a:r>
              <a:rPr lang="en-US" sz="2200" dirty="0" smtClean="0">
                <a:latin typeface="Arial" pitchFamily="34" charset="0"/>
                <a:cs typeface="Arial" pitchFamily="34" charset="0"/>
              </a:rPr>
              <a:t> </a:t>
            </a:r>
            <a:r>
              <a:rPr lang="en-US" sz="2200" dirty="0" err="1">
                <a:latin typeface="Arial" pitchFamily="34" charset="0"/>
                <a:cs typeface="Arial" pitchFamily="34" charset="0"/>
              </a:rPr>
              <a:t>yo'Ii</a:t>
            </a:r>
            <a:r>
              <a:rPr lang="en-US" sz="2200" dirty="0">
                <a:latin typeface="Arial" pitchFamily="34" charset="0"/>
                <a:cs typeface="Arial" pitchFamily="34" charset="0"/>
              </a:rPr>
              <a:t> </a:t>
            </a:r>
            <a:r>
              <a:rPr lang="en-US" sz="2200" dirty="0" err="1">
                <a:latin typeface="Arial" pitchFamily="34" charset="0"/>
                <a:cs typeface="Arial" pitchFamily="34" charset="0"/>
              </a:rPr>
              <a:t>bilan</a:t>
            </a:r>
            <a:r>
              <a:rPr lang="en-US" sz="2200" dirty="0">
                <a:latin typeface="Arial" pitchFamily="34" charset="0"/>
                <a:cs typeface="Arial" pitchFamily="34" charset="0"/>
              </a:rPr>
              <a:t> </a:t>
            </a:r>
            <a:r>
              <a:rPr lang="en-US" sz="2200" dirty="0" err="1" smtClean="0">
                <a:latin typeface="Arial" pitchFamily="34" charset="0"/>
                <a:cs typeface="Arial" pitchFamily="34" charset="0"/>
              </a:rPr>
              <a:t>aniqlanadi</a:t>
            </a:r>
            <a:r>
              <a:rPr lang="en-US" sz="2200" dirty="0" smtClean="0">
                <a:latin typeface="Arial" pitchFamily="34" charset="0"/>
                <a:cs typeface="Arial" pitchFamily="34" charset="0"/>
              </a:rPr>
              <a:t>.</a:t>
            </a:r>
            <a:endParaRPr lang="en-US" sz="2200" dirty="0">
              <a:latin typeface="Arial" pitchFamily="34" charset="0"/>
              <a:cs typeface="Arial" pitchFamily="34"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3494" y="1905000"/>
            <a:ext cx="6783705" cy="1295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690192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685800"/>
            <a:ext cx="7024744" cy="724936"/>
          </a:xfrm>
        </p:spPr>
        <p:txBody>
          <a:bodyPr>
            <a:normAutofit/>
          </a:bodyPr>
          <a:lstStyle/>
          <a:p>
            <a:r>
              <a:rPr lang="en-US" b="1" dirty="0" err="1">
                <a:solidFill>
                  <a:schemeClr val="tx1"/>
                </a:solidFill>
                <a:latin typeface="Arial" pitchFamily="34" charset="0"/>
                <a:cs typeface="Arial" pitchFamily="34" charset="0"/>
              </a:rPr>
              <a:t>Iqtisodiy</a:t>
            </a:r>
            <a:r>
              <a:rPr lang="en-US" b="1" dirty="0">
                <a:solidFill>
                  <a:schemeClr val="tx1"/>
                </a:solidFill>
                <a:latin typeface="Arial" pitchFamily="34" charset="0"/>
                <a:cs typeface="Arial" pitchFamily="34" charset="0"/>
              </a:rPr>
              <a:t> </a:t>
            </a:r>
            <a:r>
              <a:rPr lang="en-US" b="1" dirty="0" err="1">
                <a:solidFill>
                  <a:schemeClr val="tx1"/>
                </a:solidFill>
                <a:latin typeface="Arial" pitchFamily="34" charset="0"/>
                <a:cs typeface="Arial" pitchFamily="34" charset="0"/>
              </a:rPr>
              <a:t>o'sish</a:t>
            </a:r>
            <a:r>
              <a:rPr lang="en-US" b="1" dirty="0">
                <a:solidFill>
                  <a:schemeClr val="tx1"/>
                </a:solidFill>
                <a:latin typeface="Arial" pitchFamily="34" charset="0"/>
                <a:cs typeface="Arial" pitchFamily="34" charset="0"/>
              </a:rPr>
              <a:t> </a:t>
            </a:r>
            <a:r>
              <a:rPr lang="en-US" b="1" dirty="0" err="1">
                <a:solidFill>
                  <a:schemeClr val="tx1"/>
                </a:solidFill>
                <a:latin typeface="Arial" pitchFamily="34" charset="0"/>
                <a:cs typeface="Arial" pitchFamily="34" charset="0"/>
              </a:rPr>
              <a:t>samaradorligi</a:t>
            </a:r>
            <a:endParaRPr lang="en-US" dirty="0"/>
          </a:p>
        </p:txBody>
      </p:sp>
      <p:sp>
        <p:nvSpPr>
          <p:cNvPr id="3" name="Content Placeholder 2"/>
          <p:cNvSpPr>
            <a:spLocks noGrp="1"/>
          </p:cNvSpPr>
          <p:nvPr>
            <p:ph idx="1"/>
          </p:nvPr>
        </p:nvSpPr>
        <p:spPr>
          <a:xfrm>
            <a:off x="838200" y="1752600"/>
            <a:ext cx="7696200" cy="4724400"/>
          </a:xfrm>
        </p:spPr>
        <p:txBody>
          <a:bodyPr>
            <a:normAutofit/>
          </a:bodyPr>
          <a:lstStyle/>
          <a:p>
            <a:pPr marL="68580" indent="0">
              <a:lnSpc>
                <a:spcPct val="150000"/>
              </a:lnSpc>
              <a:buNone/>
            </a:pPr>
            <a:r>
              <a:rPr lang="en-US" dirty="0" err="1">
                <a:latin typeface="Arial" pitchFamily="34" charset="0"/>
                <a:cs typeface="Arial" pitchFamily="34" charset="0"/>
              </a:rPr>
              <a:t>Iqtisodiy</a:t>
            </a:r>
            <a:r>
              <a:rPr lang="en-US" dirty="0">
                <a:latin typeface="Arial" pitchFamily="34" charset="0"/>
                <a:cs typeface="Arial" pitchFamily="34" charset="0"/>
              </a:rPr>
              <a:t> </a:t>
            </a:r>
            <a:r>
              <a:rPr lang="en-US" dirty="0" err="1">
                <a:latin typeface="Arial" pitchFamily="34" charset="0"/>
                <a:cs typeface="Arial" pitchFamily="34" charset="0"/>
              </a:rPr>
              <a:t>o'sish</a:t>
            </a:r>
            <a:r>
              <a:rPr lang="en-US" dirty="0">
                <a:latin typeface="Arial" pitchFamily="34" charset="0"/>
                <a:cs typeface="Arial" pitchFamily="34" charset="0"/>
              </a:rPr>
              <a:t> </a:t>
            </a:r>
            <a:r>
              <a:rPr lang="en-US" dirty="0" err="1">
                <a:latin typeface="Arial" pitchFamily="34" charset="0"/>
                <a:cs typeface="Arial" pitchFamily="34" charset="0"/>
              </a:rPr>
              <a:t>samaradorligiga</a:t>
            </a:r>
            <a:r>
              <a:rPr lang="en-US" dirty="0">
                <a:latin typeface="Arial" pitchFamily="34" charset="0"/>
                <a:cs typeface="Arial" pitchFamily="34" charset="0"/>
              </a:rPr>
              <a:t> </a:t>
            </a:r>
            <a:r>
              <a:rPr lang="en-US" dirty="0" err="1">
                <a:latin typeface="Arial" pitchFamily="34" charset="0"/>
                <a:cs typeface="Arial" pitchFamily="34" charset="0"/>
              </a:rPr>
              <a:t>quyidagi</a:t>
            </a:r>
            <a:r>
              <a:rPr lang="en-US" dirty="0">
                <a:latin typeface="Arial" pitchFamily="34" charset="0"/>
                <a:cs typeface="Arial" pitchFamily="34" charset="0"/>
              </a:rPr>
              <a:t> </a:t>
            </a:r>
            <a:r>
              <a:rPr lang="en-US" dirty="0" err="1" smtClean="0">
                <a:latin typeface="Arial" pitchFamily="34" charset="0"/>
                <a:cs typeface="Arial" pitchFamily="34" charset="0"/>
              </a:rPr>
              <a:t>omillar</a:t>
            </a:r>
            <a:r>
              <a:rPr lang="en-US" dirty="0" smtClean="0">
                <a:latin typeface="Arial" pitchFamily="34" charset="0"/>
                <a:cs typeface="Arial" pitchFamily="34" charset="0"/>
              </a:rPr>
              <a:t> </a:t>
            </a:r>
            <a:r>
              <a:rPr lang="en-US" dirty="0" err="1" smtClean="0">
                <a:latin typeface="Arial" pitchFamily="34" charset="0"/>
                <a:cs typeface="Arial" pitchFamily="34" charset="0"/>
              </a:rPr>
              <a:t>ta’sir</a:t>
            </a:r>
            <a:r>
              <a:rPr lang="en-US" dirty="0" smtClean="0">
                <a:latin typeface="Arial" pitchFamily="34" charset="0"/>
                <a:cs typeface="Arial" pitchFamily="34" charset="0"/>
              </a:rPr>
              <a:t> </a:t>
            </a:r>
            <a:r>
              <a:rPr lang="en-US" dirty="0" err="1" smtClean="0">
                <a:latin typeface="Arial" pitchFamily="34" charset="0"/>
                <a:cs typeface="Arial" pitchFamily="34" charset="0"/>
              </a:rPr>
              <a:t>qiladi</a:t>
            </a:r>
            <a:r>
              <a:rPr lang="en-US" dirty="0" smtClean="0">
                <a:latin typeface="Arial" pitchFamily="34" charset="0"/>
                <a:cs typeface="Arial" pitchFamily="34" charset="0"/>
              </a:rPr>
              <a:t>:</a:t>
            </a:r>
          </a:p>
          <a:p>
            <a:pPr marL="68580" indent="0">
              <a:lnSpc>
                <a:spcPct val="150000"/>
              </a:lnSpc>
              <a:buNone/>
            </a:pPr>
            <a:endParaRPr lang="en-US" sz="1600" dirty="0">
              <a:latin typeface="Arial" pitchFamily="34" charset="0"/>
              <a:cs typeface="Arial" pitchFamily="34" charset="0"/>
            </a:endParaRPr>
          </a:p>
          <a:p>
            <a:pPr>
              <a:lnSpc>
                <a:spcPct val="150000"/>
              </a:lnSpc>
            </a:pPr>
            <a:r>
              <a:rPr lang="en-US" dirty="0" err="1">
                <a:latin typeface="Arial" pitchFamily="34" charset="0"/>
                <a:cs typeface="Arial" pitchFamily="34" charset="0"/>
              </a:rPr>
              <a:t>yalpi</a:t>
            </a:r>
            <a:r>
              <a:rPr lang="en-US" dirty="0">
                <a:latin typeface="Arial" pitchFamily="34" charset="0"/>
                <a:cs typeface="Arial" pitchFamily="34" charset="0"/>
              </a:rPr>
              <a:t> </a:t>
            </a:r>
            <a:r>
              <a:rPr lang="en-US" dirty="0" err="1">
                <a:latin typeface="Arial" pitchFamily="34" charset="0"/>
                <a:cs typeface="Arial" pitchFamily="34" charset="0"/>
              </a:rPr>
              <a:t>mahsulotning</a:t>
            </a:r>
            <a:r>
              <a:rPr lang="en-US" dirty="0">
                <a:latin typeface="Arial" pitchFamily="34" charset="0"/>
                <a:cs typeface="Arial" pitchFamily="34" charset="0"/>
              </a:rPr>
              <a:t> </a:t>
            </a:r>
            <a:r>
              <a:rPr lang="en-US" dirty="0" err="1">
                <a:latin typeface="Arial" pitchFamily="34" charset="0"/>
                <a:cs typeface="Arial" pitchFamily="34" charset="0"/>
              </a:rPr>
              <a:t>mehnat</a:t>
            </a:r>
            <a:r>
              <a:rPr lang="en-US" dirty="0">
                <a:latin typeface="Arial" pitchFamily="34" charset="0"/>
                <a:cs typeface="Arial" pitchFamily="34" charset="0"/>
              </a:rPr>
              <a:t> </a:t>
            </a:r>
            <a:r>
              <a:rPr lang="en-US" dirty="0" err="1" smtClean="0">
                <a:latin typeface="Arial" pitchFamily="34" charset="0"/>
                <a:cs typeface="Arial" pitchFamily="34" charset="0"/>
              </a:rPr>
              <a:t>sig'imi</a:t>
            </a:r>
            <a:r>
              <a:rPr lang="en-US" dirty="0">
                <a:latin typeface="Arial" pitchFamily="34" charset="0"/>
                <a:cs typeface="Arial" pitchFamily="34" charset="0"/>
              </a:rPr>
              <a:t>; </a:t>
            </a:r>
            <a:endParaRPr lang="en-US" dirty="0" smtClean="0">
              <a:latin typeface="Arial" pitchFamily="34" charset="0"/>
              <a:cs typeface="Arial" pitchFamily="34" charset="0"/>
            </a:endParaRPr>
          </a:p>
          <a:p>
            <a:pPr>
              <a:lnSpc>
                <a:spcPct val="150000"/>
              </a:lnSpc>
            </a:pPr>
            <a:r>
              <a:rPr lang="en-US" dirty="0" err="1" smtClean="0">
                <a:latin typeface="Arial" pitchFamily="34" charset="0"/>
                <a:cs typeface="Arial" pitchFamily="34" charset="0"/>
              </a:rPr>
              <a:t>yalpi</a:t>
            </a:r>
            <a:r>
              <a:rPr lang="en-US" dirty="0" smtClean="0">
                <a:latin typeface="Arial" pitchFamily="34" charset="0"/>
                <a:cs typeface="Arial" pitchFamily="34" charset="0"/>
              </a:rPr>
              <a:t> </a:t>
            </a:r>
            <a:r>
              <a:rPr lang="en-US" dirty="0" err="1">
                <a:latin typeface="Arial" pitchFamily="34" charset="0"/>
                <a:cs typeface="Arial" pitchFamily="34" charset="0"/>
              </a:rPr>
              <a:t>mahsulotning</a:t>
            </a:r>
            <a:r>
              <a:rPr lang="en-US" dirty="0">
                <a:latin typeface="Arial" pitchFamily="34" charset="0"/>
                <a:cs typeface="Arial" pitchFamily="34" charset="0"/>
              </a:rPr>
              <a:t> </a:t>
            </a:r>
            <a:r>
              <a:rPr lang="en-US" dirty="0" err="1" smtClean="0">
                <a:latin typeface="Arial" pitchFamily="34" charset="0"/>
                <a:cs typeface="Arial" pitchFamily="34" charset="0"/>
              </a:rPr>
              <a:t>moddiy</a:t>
            </a:r>
            <a:r>
              <a:rPr lang="en-US" dirty="0" smtClean="0">
                <a:latin typeface="Arial" pitchFamily="34" charset="0"/>
                <a:cs typeface="Arial" pitchFamily="34" charset="0"/>
              </a:rPr>
              <a:t> </a:t>
            </a:r>
            <a:r>
              <a:rPr lang="en-US" dirty="0" err="1" smtClean="0">
                <a:latin typeface="Arial" pitchFamily="34" charset="0"/>
                <a:cs typeface="Arial" pitchFamily="34" charset="0"/>
              </a:rPr>
              <a:t>sig'imi</a:t>
            </a:r>
            <a:r>
              <a:rPr lang="en-US" dirty="0">
                <a:latin typeface="Arial" pitchFamily="34" charset="0"/>
                <a:cs typeface="Arial" pitchFamily="34" charset="0"/>
              </a:rPr>
              <a:t>; </a:t>
            </a:r>
            <a:endParaRPr lang="en-US" dirty="0" smtClean="0">
              <a:latin typeface="Arial" pitchFamily="34" charset="0"/>
              <a:cs typeface="Arial" pitchFamily="34" charset="0"/>
            </a:endParaRPr>
          </a:p>
          <a:p>
            <a:pPr>
              <a:lnSpc>
                <a:spcPct val="150000"/>
              </a:lnSpc>
            </a:pPr>
            <a:r>
              <a:rPr lang="en-US" dirty="0" err="1" smtClean="0">
                <a:latin typeface="Arial" pitchFamily="34" charset="0"/>
                <a:cs typeface="Arial" pitchFamily="34" charset="0"/>
              </a:rPr>
              <a:t>yalpi</a:t>
            </a:r>
            <a:r>
              <a:rPr lang="en-US" dirty="0" smtClean="0">
                <a:latin typeface="Arial" pitchFamily="34" charset="0"/>
                <a:cs typeface="Arial" pitchFamily="34" charset="0"/>
              </a:rPr>
              <a:t> </a:t>
            </a:r>
            <a:r>
              <a:rPr lang="en-US" dirty="0" err="1">
                <a:latin typeface="Arial" pitchFamily="34" charset="0"/>
                <a:cs typeface="Arial" pitchFamily="34" charset="0"/>
              </a:rPr>
              <a:t>mahsulotning</a:t>
            </a:r>
            <a:r>
              <a:rPr lang="en-US" dirty="0">
                <a:latin typeface="Arial" pitchFamily="34" charset="0"/>
                <a:cs typeface="Arial" pitchFamily="34" charset="0"/>
              </a:rPr>
              <a:t> </a:t>
            </a:r>
            <a:r>
              <a:rPr lang="en-US" dirty="0" err="1">
                <a:latin typeface="Arial" pitchFamily="34" charset="0"/>
                <a:cs typeface="Arial" pitchFamily="34" charset="0"/>
              </a:rPr>
              <a:t>kapital</a:t>
            </a:r>
            <a:r>
              <a:rPr lang="en-US" dirty="0">
                <a:latin typeface="Arial" pitchFamily="34" charset="0"/>
                <a:cs typeface="Arial" pitchFamily="34" charset="0"/>
              </a:rPr>
              <a:t> </a:t>
            </a:r>
            <a:r>
              <a:rPr lang="en-US" dirty="0" err="1" smtClean="0">
                <a:latin typeface="Arial" pitchFamily="34" charset="0"/>
                <a:cs typeface="Arial" pitchFamily="34" charset="0"/>
              </a:rPr>
              <a:t>sig’imi</a:t>
            </a:r>
            <a:r>
              <a:rPr lang="en-US" dirty="0" smtClean="0">
                <a:latin typeface="Arial" pitchFamily="34" charset="0"/>
                <a:cs typeface="Arial" pitchFamily="34" charset="0"/>
              </a:rPr>
              <a:t>,</a:t>
            </a:r>
          </a:p>
          <a:p>
            <a:pPr>
              <a:lnSpc>
                <a:spcPct val="150000"/>
              </a:lnSpc>
            </a:pPr>
            <a:r>
              <a:rPr lang="en-US" dirty="0" err="1" smtClean="0">
                <a:latin typeface="Arial" pitchFamily="34" charset="0"/>
                <a:cs typeface="Arial" pitchFamily="34" charset="0"/>
              </a:rPr>
              <a:t>yalpi</a:t>
            </a:r>
            <a:r>
              <a:rPr lang="en-US" dirty="0" smtClean="0">
                <a:latin typeface="Arial" pitchFamily="34" charset="0"/>
                <a:cs typeface="Arial" pitchFamily="34" charset="0"/>
              </a:rPr>
              <a:t> </a:t>
            </a:r>
            <a:r>
              <a:rPr lang="en-US" dirty="0" err="1" smtClean="0">
                <a:latin typeface="Arial" pitchFamily="34" charset="0"/>
                <a:cs typeface="Arial" pitchFamily="34" charset="0"/>
              </a:rPr>
              <a:t>mahsulotning</a:t>
            </a:r>
            <a:r>
              <a:rPr lang="en-US" dirty="0" smtClean="0">
                <a:latin typeface="Arial" pitchFamily="34" charset="0"/>
                <a:cs typeface="Arial" pitchFamily="34" charset="0"/>
              </a:rPr>
              <a:t> </a:t>
            </a:r>
            <a:r>
              <a:rPr lang="en-US" dirty="0" err="1" smtClean="0">
                <a:latin typeface="Arial" pitchFamily="34" charset="0"/>
                <a:cs typeface="Arial" pitchFamily="34" charset="0"/>
              </a:rPr>
              <a:t>investitsiya</a:t>
            </a:r>
            <a:r>
              <a:rPr lang="en-US" dirty="0" smtClean="0">
                <a:latin typeface="Arial" pitchFamily="34" charset="0"/>
                <a:cs typeface="Arial" pitchFamily="34" charset="0"/>
              </a:rPr>
              <a:t> </a:t>
            </a:r>
            <a:r>
              <a:rPr lang="en-US" dirty="0" err="1" smtClean="0">
                <a:latin typeface="Arial" pitchFamily="34" charset="0"/>
                <a:cs typeface="Arial" pitchFamily="34" charset="0"/>
              </a:rPr>
              <a:t>sig'imi</a:t>
            </a:r>
            <a:r>
              <a:rPr lang="en-US" dirty="0">
                <a:latin typeface="Arial" pitchFamily="34" charset="0"/>
                <a:cs typeface="Arial" pitchFamily="34" charset="0"/>
              </a:rPr>
              <a:t>.</a:t>
            </a:r>
          </a:p>
        </p:txBody>
      </p:sp>
    </p:spTree>
    <p:extLst>
      <p:ext uri="{BB962C8B-B14F-4D97-AF65-F5344CB8AC3E}">
        <p14:creationId xmlns:p14="http://schemas.microsoft.com/office/powerpoint/2010/main" val="31063920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762000"/>
            <a:ext cx="7024744" cy="801136"/>
          </a:xfrm>
        </p:spPr>
        <p:txBody>
          <a:bodyPr>
            <a:normAutofit/>
          </a:bodyPr>
          <a:lstStyle/>
          <a:p>
            <a:pPr algn="ctr"/>
            <a:r>
              <a:rPr lang="en-US" b="1" dirty="0" err="1">
                <a:solidFill>
                  <a:schemeClr val="tx1"/>
                </a:solidFill>
                <a:latin typeface="Arial" pitchFamily="34" charset="0"/>
                <a:cs typeface="Arial" pitchFamily="34" charset="0"/>
              </a:rPr>
              <a:t>Iqtisodiy</a:t>
            </a:r>
            <a:r>
              <a:rPr lang="en-US" b="1" dirty="0">
                <a:solidFill>
                  <a:schemeClr val="tx1"/>
                </a:solidFill>
                <a:latin typeface="Arial" pitchFamily="34" charset="0"/>
                <a:cs typeface="Arial" pitchFamily="34" charset="0"/>
              </a:rPr>
              <a:t> </a:t>
            </a:r>
            <a:r>
              <a:rPr lang="en-US" b="1" dirty="0" err="1">
                <a:solidFill>
                  <a:schemeClr val="tx1"/>
                </a:solidFill>
                <a:latin typeface="Arial" pitchFamily="34" charset="0"/>
                <a:cs typeface="Arial" pitchFamily="34" charset="0"/>
              </a:rPr>
              <a:t>o'sish</a:t>
            </a:r>
            <a:r>
              <a:rPr lang="en-US" b="1" dirty="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samaradorligi</a:t>
            </a:r>
            <a:r>
              <a:rPr lang="en-US" b="1" dirty="0" smtClean="0">
                <a:solidFill>
                  <a:schemeClr val="tx1"/>
                </a:solidFill>
                <a:latin typeface="Arial" pitchFamily="34" charset="0"/>
                <a:cs typeface="Arial" pitchFamily="34" charset="0"/>
              </a:rPr>
              <a:t> 2</a:t>
            </a:r>
            <a:endParaRPr lang="en-US" b="1" dirty="0">
              <a:solidFill>
                <a:schemeClr val="tx1"/>
              </a:solidFill>
            </a:endParaRPr>
          </a:p>
        </p:txBody>
      </p:sp>
      <p:sp>
        <p:nvSpPr>
          <p:cNvPr id="3" name="Content Placeholder 2"/>
          <p:cNvSpPr>
            <a:spLocks noGrp="1"/>
          </p:cNvSpPr>
          <p:nvPr>
            <p:ph idx="1"/>
          </p:nvPr>
        </p:nvSpPr>
        <p:spPr>
          <a:xfrm>
            <a:off x="947458" y="3505200"/>
            <a:ext cx="7205942" cy="2514600"/>
          </a:xfrm>
        </p:spPr>
        <p:txBody>
          <a:bodyPr>
            <a:normAutofit/>
          </a:bodyPr>
          <a:lstStyle/>
          <a:p>
            <a:pPr>
              <a:lnSpc>
                <a:spcPct val="160000"/>
              </a:lnSpc>
            </a:pPr>
            <a:r>
              <a:rPr lang="en-US" b="1" dirty="0" err="1" smtClean="0">
                <a:latin typeface="Arial" pitchFamily="34" charset="0"/>
                <a:cs typeface="Arial" pitchFamily="34" charset="0"/>
              </a:rPr>
              <a:t>Mehnat</a:t>
            </a:r>
            <a:r>
              <a:rPr lang="en-US" b="1" dirty="0" smtClean="0">
                <a:latin typeface="Arial" pitchFamily="34" charset="0"/>
                <a:cs typeface="Arial" pitchFamily="34" charset="0"/>
              </a:rPr>
              <a:t> </a:t>
            </a:r>
            <a:r>
              <a:rPr lang="en-US" b="1" dirty="0" err="1" smtClean="0">
                <a:latin typeface="Arial" pitchFamily="34" charset="0"/>
                <a:cs typeface="Arial" pitchFamily="34" charset="0"/>
              </a:rPr>
              <a:t>sarfi</a:t>
            </a:r>
            <a:endParaRPr lang="en-US" b="1" dirty="0" smtClean="0">
              <a:latin typeface="Arial" pitchFamily="34" charset="0"/>
              <a:cs typeface="Arial" pitchFamily="34" charset="0"/>
            </a:endParaRPr>
          </a:p>
          <a:p>
            <a:pPr>
              <a:lnSpc>
                <a:spcPct val="160000"/>
              </a:lnSpc>
            </a:pPr>
            <a:r>
              <a:rPr lang="en-US" b="1" dirty="0" err="1" smtClean="0">
                <a:latin typeface="Arial" pitchFamily="34" charset="0"/>
                <a:cs typeface="Arial" pitchFamily="34" charset="0"/>
              </a:rPr>
              <a:t>Xomashyo</a:t>
            </a:r>
            <a:r>
              <a:rPr lang="en-US" b="1" dirty="0" smtClean="0">
                <a:latin typeface="Arial" pitchFamily="34" charset="0"/>
                <a:cs typeface="Arial" pitchFamily="34" charset="0"/>
              </a:rPr>
              <a:t> </a:t>
            </a:r>
            <a:r>
              <a:rPr lang="en-US" b="1" dirty="0" err="1" smtClean="0">
                <a:latin typeface="Arial" pitchFamily="34" charset="0"/>
                <a:cs typeface="Arial" pitchFamily="34" charset="0"/>
              </a:rPr>
              <a:t>sarfi</a:t>
            </a:r>
            <a:endParaRPr lang="en-US" b="1" dirty="0" smtClean="0">
              <a:latin typeface="Arial" pitchFamily="34" charset="0"/>
              <a:cs typeface="Arial" pitchFamily="34" charset="0"/>
            </a:endParaRPr>
          </a:p>
          <a:p>
            <a:pPr>
              <a:lnSpc>
                <a:spcPct val="160000"/>
              </a:lnSpc>
            </a:pPr>
            <a:r>
              <a:rPr lang="en-US" b="1" dirty="0" smtClean="0">
                <a:latin typeface="Arial" pitchFamily="34" charset="0"/>
                <a:cs typeface="Arial" pitchFamily="34" charset="0"/>
              </a:rPr>
              <a:t>Fond </a:t>
            </a:r>
            <a:r>
              <a:rPr lang="en-US" b="1" dirty="0" err="1" smtClean="0">
                <a:latin typeface="Arial" pitchFamily="34" charset="0"/>
                <a:cs typeface="Arial" pitchFamily="34" charset="0"/>
              </a:rPr>
              <a:t>sarfi</a:t>
            </a:r>
            <a:endParaRPr lang="en-US" b="1" dirty="0" smtClean="0">
              <a:latin typeface="Arial" pitchFamily="34" charset="0"/>
              <a:cs typeface="Arial" pitchFamily="34" charset="0"/>
            </a:endParaRPr>
          </a:p>
          <a:p>
            <a:pPr>
              <a:lnSpc>
                <a:spcPct val="160000"/>
              </a:lnSpc>
            </a:pPr>
            <a:r>
              <a:rPr lang="en-US" b="1" dirty="0" err="1" smtClean="0">
                <a:latin typeface="Arial" pitchFamily="34" charset="0"/>
                <a:cs typeface="Arial" pitchFamily="34" charset="0"/>
              </a:rPr>
              <a:t>Investitsiya</a:t>
            </a:r>
            <a:r>
              <a:rPr lang="en-US" b="1" dirty="0" smtClean="0">
                <a:latin typeface="Arial" pitchFamily="34" charset="0"/>
                <a:cs typeface="Arial" pitchFamily="34" charset="0"/>
              </a:rPr>
              <a:t> </a:t>
            </a:r>
            <a:r>
              <a:rPr lang="en-US" b="1" dirty="0" err="1" smtClean="0">
                <a:latin typeface="Arial" pitchFamily="34" charset="0"/>
                <a:cs typeface="Arial" pitchFamily="34" charset="0"/>
              </a:rPr>
              <a:t>sarfi</a:t>
            </a:r>
            <a:endParaRPr lang="en-US" b="1" dirty="0">
              <a:latin typeface="Arial" pitchFamily="34" charset="0"/>
              <a:cs typeface="Arial" pitchFamily="34"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1907857"/>
            <a:ext cx="6581775" cy="1152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406032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685800"/>
            <a:ext cx="7992888" cy="504056"/>
          </a:xfrm>
        </p:spPr>
        <p:txBody>
          <a:bodyPr>
            <a:noAutofit/>
          </a:bodyPr>
          <a:lstStyle/>
          <a:p>
            <a:pPr algn="ctr"/>
            <a:r>
              <a:rPr lang="en-US" sz="2400" b="1" dirty="0" err="1">
                <a:solidFill>
                  <a:schemeClr val="tx1"/>
                </a:solidFill>
                <a:latin typeface="Arial" pitchFamily="34" charset="0"/>
                <a:cs typeface="Arial" pitchFamily="34" charset="0"/>
              </a:rPr>
              <a:t>Investitsiya</a:t>
            </a:r>
            <a:r>
              <a:rPr lang="en-US" sz="2400" b="1" dirty="0">
                <a:solidFill>
                  <a:schemeClr val="tx1"/>
                </a:solidFill>
                <a:latin typeface="Arial" pitchFamily="34" charset="0"/>
                <a:cs typeface="Arial" pitchFamily="34" charset="0"/>
              </a:rPr>
              <a:t> </a:t>
            </a:r>
            <a:r>
              <a:rPr lang="en-US" sz="2400" b="1" dirty="0" err="1">
                <a:solidFill>
                  <a:schemeClr val="tx1"/>
                </a:solidFill>
                <a:latin typeface="Arial" pitchFamily="34" charset="0"/>
                <a:cs typeface="Arial" pitchFamily="34" charset="0"/>
              </a:rPr>
              <a:t>loyihasi</a:t>
            </a:r>
            <a:r>
              <a:rPr lang="en-US" sz="2400" b="1" dirty="0">
                <a:solidFill>
                  <a:schemeClr val="tx1"/>
                </a:solidFill>
                <a:latin typeface="Arial" pitchFamily="34" charset="0"/>
                <a:cs typeface="Arial" pitchFamily="34" charset="0"/>
              </a:rPr>
              <a:t> </a:t>
            </a:r>
            <a:r>
              <a:rPr lang="en-US" sz="2400" b="1" dirty="0" err="1">
                <a:solidFill>
                  <a:schemeClr val="tx1"/>
                </a:solidFill>
                <a:latin typeface="Arial" pitchFamily="34" charset="0"/>
                <a:cs typeface="Arial" pitchFamily="34" charset="0"/>
              </a:rPr>
              <a:t>samaradorligini</a:t>
            </a:r>
            <a:r>
              <a:rPr lang="en-US" sz="2400" b="1" dirty="0">
                <a:solidFill>
                  <a:schemeClr val="tx1"/>
                </a:solidFill>
                <a:latin typeface="Arial" pitchFamily="34" charset="0"/>
                <a:cs typeface="Arial" pitchFamily="34" charset="0"/>
              </a:rPr>
              <a:t> </a:t>
            </a:r>
            <a:r>
              <a:rPr lang="en-US" sz="2400" b="1" dirty="0" err="1" smtClean="0">
                <a:solidFill>
                  <a:schemeClr val="tx1"/>
                </a:solidFill>
                <a:latin typeface="Arial" pitchFamily="34" charset="0"/>
                <a:cs typeface="Arial" pitchFamily="34" charset="0"/>
              </a:rPr>
              <a:t>baholash</a:t>
            </a:r>
            <a:endParaRPr lang="en-US" sz="2400" b="1" dirty="0">
              <a:solidFill>
                <a:schemeClr val="tx1"/>
              </a:solidFill>
              <a:latin typeface="Arial" pitchFamily="34" charset="0"/>
              <a:cs typeface="Arial" pitchFamily="34"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1412776"/>
            <a:ext cx="6812235" cy="50405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1552312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685800"/>
            <a:ext cx="7024744" cy="1143000"/>
          </a:xfrm>
        </p:spPr>
        <p:txBody>
          <a:bodyPr>
            <a:normAutofit/>
          </a:bodyPr>
          <a:lstStyle/>
          <a:p>
            <a:pPr algn="ctr"/>
            <a:r>
              <a:rPr lang="en-US" sz="3200" b="1" dirty="0" err="1">
                <a:solidFill>
                  <a:schemeClr val="tx1"/>
                </a:solidFill>
              </a:rPr>
              <a:t>Investitsiya</a:t>
            </a:r>
            <a:r>
              <a:rPr lang="en-US" sz="3200" b="1" dirty="0">
                <a:solidFill>
                  <a:schemeClr val="tx1"/>
                </a:solidFill>
              </a:rPr>
              <a:t> </a:t>
            </a:r>
            <a:r>
              <a:rPr lang="en-US" sz="3200" b="1" dirty="0" err="1">
                <a:solidFill>
                  <a:schemeClr val="tx1"/>
                </a:solidFill>
              </a:rPr>
              <a:t>loyihalarini</a:t>
            </a:r>
            <a:r>
              <a:rPr lang="en-US" sz="3200" b="1" dirty="0">
                <a:solidFill>
                  <a:schemeClr val="tx1"/>
                </a:solidFill>
              </a:rPr>
              <a:t> </a:t>
            </a:r>
            <a:r>
              <a:rPr lang="en-US" sz="3200" b="1" dirty="0" err="1">
                <a:solidFill>
                  <a:schemeClr val="tx1"/>
                </a:solidFill>
              </a:rPr>
              <a:t>moliyaviy</a:t>
            </a:r>
            <a:r>
              <a:rPr lang="en-US" sz="3200" b="1" dirty="0">
                <a:solidFill>
                  <a:schemeClr val="tx1"/>
                </a:solidFill>
              </a:rPr>
              <a:t> </a:t>
            </a:r>
            <a:r>
              <a:rPr lang="en-US" sz="3200" b="1" dirty="0" err="1">
                <a:solidFill>
                  <a:schemeClr val="tx1"/>
                </a:solidFill>
              </a:rPr>
              <a:t>tahlil</a:t>
            </a:r>
            <a:r>
              <a:rPr lang="en-US" sz="3200" b="1" dirty="0">
                <a:solidFill>
                  <a:schemeClr val="tx1"/>
                </a:solidFill>
              </a:rPr>
              <a:t> </a:t>
            </a:r>
            <a:r>
              <a:rPr lang="en-US" sz="3200" b="1" dirty="0" err="1">
                <a:solidFill>
                  <a:schemeClr val="tx1"/>
                </a:solidFill>
              </a:rPr>
              <a:t>etish</a:t>
            </a:r>
            <a:endParaRPr lang="en-US" sz="3200" b="1" dirty="0">
              <a:solidFill>
                <a:schemeClr val="tx1"/>
              </a:solidFill>
            </a:endParaRPr>
          </a:p>
        </p:txBody>
      </p:sp>
      <p:sp>
        <p:nvSpPr>
          <p:cNvPr id="3" name="Content Placeholder 2"/>
          <p:cNvSpPr>
            <a:spLocks noGrp="1"/>
          </p:cNvSpPr>
          <p:nvPr>
            <p:ph idx="1"/>
          </p:nvPr>
        </p:nvSpPr>
        <p:spPr>
          <a:xfrm>
            <a:off x="685800" y="1981200"/>
            <a:ext cx="7848600" cy="4343400"/>
          </a:xfrm>
        </p:spPr>
        <p:txBody>
          <a:bodyPr>
            <a:normAutofit/>
          </a:bodyPr>
          <a:lstStyle/>
          <a:p>
            <a:pPr marL="68580" indent="0">
              <a:lnSpc>
                <a:spcPct val="150000"/>
              </a:lnSpc>
              <a:buNone/>
            </a:pPr>
            <a:r>
              <a:rPr lang="en-US" sz="2200" dirty="0" smtClean="0">
                <a:latin typeface="Arial" pitchFamily="34" charset="0"/>
                <a:cs typeface="Arial" pitchFamily="34" charset="0"/>
              </a:rPr>
              <a:t>    </a:t>
            </a:r>
            <a:r>
              <a:rPr lang="en-US" sz="2200" dirty="0" err="1" smtClean="0">
                <a:latin typeface="Arial" pitchFamily="34" charset="0"/>
                <a:cs typeface="Arial" pitchFamily="34" charset="0"/>
              </a:rPr>
              <a:t>Investitsiya</a:t>
            </a:r>
            <a:r>
              <a:rPr lang="en-US" sz="2200" dirty="0" smtClean="0">
                <a:latin typeface="Arial" pitchFamily="34" charset="0"/>
                <a:cs typeface="Arial" pitchFamily="34" charset="0"/>
              </a:rPr>
              <a:t> </a:t>
            </a:r>
            <a:r>
              <a:rPr lang="en-US" sz="2200" dirty="0" err="1" smtClean="0">
                <a:latin typeface="Arial" pitchFamily="34" charset="0"/>
                <a:cs typeface="Arial" pitchFamily="34" charset="0"/>
              </a:rPr>
              <a:t>loyihalarini</a:t>
            </a:r>
            <a:r>
              <a:rPr lang="en-US" sz="2200" dirty="0" smtClean="0">
                <a:latin typeface="Arial" pitchFamily="34" charset="0"/>
                <a:cs typeface="Arial" pitchFamily="34" charset="0"/>
              </a:rPr>
              <a:t> </a:t>
            </a:r>
            <a:r>
              <a:rPr lang="en-US" sz="2200" dirty="0" err="1" smtClean="0">
                <a:latin typeface="Arial" pitchFamily="34" charset="0"/>
                <a:cs typeface="Arial" pitchFamily="34" charset="0"/>
              </a:rPr>
              <a:t>moliyaviy</a:t>
            </a:r>
            <a:r>
              <a:rPr lang="en-US" sz="2200" dirty="0" smtClean="0">
                <a:latin typeface="Arial" pitchFamily="34" charset="0"/>
                <a:cs typeface="Arial" pitchFamily="34" charset="0"/>
              </a:rPr>
              <a:t> </a:t>
            </a:r>
            <a:r>
              <a:rPr lang="en-US" sz="2200" dirty="0" err="1" smtClean="0">
                <a:latin typeface="Arial" pitchFamily="34" charset="0"/>
                <a:cs typeface="Arial" pitchFamily="34" charset="0"/>
              </a:rPr>
              <a:t>tahlil</a:t>
            </a:r>
            <a:r>
              <a:rPr lang="en-US" sz="2200" dirty="0" smtClean="0">
                <a:latin typeface="Arial" pitchFamily="34" charset="0"/>
                <a:cs typeface="Arial" pitchFamily="34" charset="0"/>
              </a:rPr>
              <a:t> </a:t>
            </a:r>
            <a:r>
              <a:rPr lang="en-US" sz="2200" dirty="0" err="1" smtClean="0">
                <a:latin typeface="Arial" pitchFamily="34" charset="0"/>
                <a:cs typeface="Arial" pitchFamily="34" charset="0"/>
              </a:rPr>
              <a:t>etish</a:t>
            </a:r>
            <a:r>
              <a:rPr lang="en-US" sz="2200" dirty="0" smtClean="0">
                <a:latin typeface="Arial" pitchFamily="34" charset="0"/>
                <a:cs typeface="Arial" pitchFamily="34" charset="0"/>
              </a:rPr>
              <a:t> - </a:t>
            </a:r>
            <a:r>
              <a:rPr lang="en-US" sz="2200" dirty="0" err="1" smtClean="0">
                <a:latin typeface="Arial" pitchFamily="34" charset="0"/>
                <a:cs typeface="Arial" pitchFamily="34" charset="0"/>
              </a:rPr>
              <a:t>ularning</a:t>
            </a:r>
            <a:r>
              <a:rPr lang="en-US" sz="2200" dirty="0" smtClean="0">
                <a:latin typeface="Arial" pitchFamily="34" charset="0"/>
                <a:cs typeface="Arial" pitchFamily="34" charset="0"/>
              </a:rPr>
              <a:t> </a:t>
            </a:r>
            <a:r>
              <a:rPr lang="en-US" sz="2200" b="1" dirty="0" err="1" smtClean="0">
                <a:latin typeface="Arial" pitchFamily="34" charset="0"/>
                <a:cs typeface="Arial" pitchFamily="34" charset="0"/>
              </a:rPr>
              <a:t>samaradorligini</a:t>
            </a:r>
            <a:r>
              <a:rPr lang="en-US" sz="2200" dirty="0" smtClean="0">
                <a:latin typeface="Arial" pitchFamily="34" charset="0"/>
                <a:cs typeface="Arial" pitchFamily="34" charset="0"/>
              </a:rPr>
              <a:t> </a:t>
            </a:r>
            <a:r>
              <a:rPr lang="en-US" sz="2200" dirty="0" err="1" smtClean="0">
                <a:latin typeface="Arial" pitchFamily="34" charset="0"/>
                <a:cs typeface="Arial" pitchFamily="34" charset="0"/>
              </a:rPr>
              <a:t>ochib</a:t>
            </a:r>
            <a:r>
              <a:rPr lang="en-US" sz="2200" dirty="0" smtClean="0">
                <a:latin typeface="Arial" pitchFamily="34" charset="0"/>
                <a:cs typeface="Arial" pitchFamily="34" charset="0"/>
              </a:rPr>
              <a:t> </a:t>
            </a:r>
            <a:r>
              <a:rPr lang="en-US" sz="2200" dirty="0" err="1">
                <a:latin typeface="Arial" pitchFamily="34" charset="0"/>
                <a:cs typeface="Arial" pitchFamily="34" charset="0"/>
              </a:rPr>
              <a:t>berishda</a:t>
            </a:r>
            <a:r>
              <a:rPr lang="en-US" sz="2200" dirty="0">
                <a:latin typeface="Arial" pitchFamily="34" charset="0"/>
                <a:cs typeface="Arial" pitchFamily="34" charset="0"/>
              </a:rPr>
              <a:t> </a:t>
            </a:r>
            <a:r>
              <a:rPr lang="en-US" sz="2200" dirty="0" err="1">
                <a:latin typeface="Arial" pitchFamily="34" charset="0"/>
                <a:cs typeface="Arial" pitchFamily="34" charset="0"/>
              </a:rPr>
              <a:t>markaziy</a:t>
            </a:r>
            <a:r>
              <a:rPr lang="en-US" sz="2200" dirty="0">
                <a:latin typeface="Arial" pitchFamily="34" charset="0"/>
                <a:cs typeface="Arial" pitchFamily="34" charset="0"/>
              </a:rPr>
              <a:t> </a:t>
            </a:r>
            <a:r>
              <a:rPr lang="en-US" sz="2200" dirty="0" err="1" smtClean="0">
                <a:latin typeface="Arial" pitchFamily="34" charset="0"/>
                <a:cs typeface="Arial" pitchFamily="34" charset="0"/>
              </a:rPr>
              <a:t>o’rin</a:t>
            </a:r>
            <a:r>
              <a:rPr lang="en-US" sz="2200" dirty="0" smtClean="0">
                <a:latin typeface="Arial" pitchFamily="34" charset="0"/>
                <a:cs typeface="Arial" pitchFamily="34" charset="0"/>
              </a:rPr>
              <a:t> </a:t>
            </a:r>
            <a:r>
              <a:rPr lang="en-US" sz="2200" dirty="0" err="1" smtClean="0">
                <a:latin typeface="Arial" pitchFamily="34" charset="0"/>
                <a:cs typeface="Arial" pitchFamily="34" charset="0"/>
              </a:rPr>
              <a:t>egallaydi</a:t>
            </a:r>
            <a:r>
              <a:rPr lang="en-US" sz="2200" dirty="0">
                <a:latin typeface="Arial" pitchFamily="34" charset="0"/>
                <a:cs typeface="Arial" pitchFamily="34" charset="0"/>
              </a:rPr>
              <a:t>. </a:t>
            </a:r>
            <a:endParaRPr lang="en-US" sz="2200" dirty="0" smtClean="0">
              <a:latin typeface="Arial" pitchFamily="34" charset="0"/>
              <a:cs typeface="Arial" pitchFamily="34" charset="0"/>
            </a:endParaRPr>
          </a:p>
          <a:p>
            <a:pPr marL="68580" indent="0">
              <a:lnSpc>
                <a:spcPct val="150000"/>
              </a:lnSpc>
              <a:buNone/>
            </a:pPr>
            <a:endParaRPr lang="en-US" sz="2200" dirty="0">
              <a:latin typeface="Arial" pitchFamily="34" charset="0"/>
              <a:cs typeface="Arial" pitchFamily="34" charset="0"/>
            </a:endParaRPr>
          </a:p>
          <a:p>
            <a:pPr marL="68580" indent="0">
              <a:lnSpc>
                <a:spcPct val="150000"/>
              </a:lnSpc>
              <a:buNone/>
            </a:pPr>
            <a:r>
              <a:rPr lang="en-US" sz="2200" dirty="0" smtClean="0">
                <a:latin typeface="Arial" pitchFamily="34" charset="0"/>
                <a:cs typeface="Arial" pitchFamily="34" charset="0"/>
              </a:rPr>
              <a:t>     </a:t>
            </a:r>
            <a:r>
              <a:rPr lang="en-US" sz="2200" b="1" dirty="0" err="1" smtClean="0">
                <a:latin typeface="Arial" pitchFamily="34" charset="0"/>
                <a:cs typeface="Arial" pitchFamily="34" charset="0"/>
              </a:rPr>
              <a:t>Moliyaviy</a:t>
            </a:r>
            <a:r>
              <a:rPr lang="en-US" sz="2200" b="1" dirty="0" smtClean="0">
                <a:latin typeface="Arial" pitchFamily="34" charset="0"/>
                <a:cs typeface="Arial" pitchFamily="34" charset="0"/>
              </a:rPr>
              <a:t> </a:t>
            </a:r>
            <a:r>
              <a:rPr lang="en-US" sz="2200" b="1" dirty="0" err="1" smtClean="0">
                <a:latin typeface="Arial" pitchFamily="34" charset="0"/>
                <a:cs typeface="Arial" pitchFamily="34" charset="0"/>
              </a:rPr>
              <a:t>tahlil</a:t>
            </a:r>
            <a:r>
              <a:rPr lang="en-US" sz="2200" b="1" dirty="0" smtClean="0">
                <a:latin typeface="Arial" pitchFamily="34" charset="0"/>
                <a:cs typeface="Arial" pitchFamily="34" charset="0"/>
              </a:rPr>
              <a:t> </a:t>
            </a:r>
            <a:r>
              <a:rPr lang="en-US" sz="2200" dirty="0" err="1">
                <a:latin typeface="Arial" pitchFamily="34" charset="0"/>
                <a:cs typeface="Arial" pitchFamily="34" charset="0"/>
              </a:rPr>
              <a:t>loyihadan</a:t>
            </a:r>
            <a:r>
              <a:rPr lang="en-US" sz="2200" dirty="0">
                <a:latin typeface="Arial" pitchFamily="34" charset="0"/>
                <a:cs typeface="Arial" pitchFamily="34" charset="0"/>
              </a:rPr>
              <a:t> </a:t>
            </a:r>
            <a:r>
              <a:rPr lang="en-US" sz="2200" dirty="0" err="1" smtClean="0">
                <a:latin typeface="Arial" pitchFamily="34" charset="0"/>
                <a:cs typeface="Arial" pitchFamily="34" charset="0"/>
              </a:rPr>
              <a:t>keladigan</a:t>
            </a:r>
            <a:r>
              <a:rPr lang="en-US" sz="2200" dirty="0" smtClean="0">
                <a:latin typeface="Arial" pitchFamily="34" charset="0"/>
                <a:cs typeface="Arial" pitchFamily="34" charset="0"/>
              </a:rPr>
              <a:t> </a:t>
            </a:r>
            <a:r>
              <a:rPr lang="en-US" sz="2200" dirty="0" err="1" smtClean="0">
                <a:latin typeface="Arial" pitchFamily="34" charset="0"/>
                <a:cs typeface="Arial" pitchFamily="34" charset="0"/>
              </a:rPr>
              <a:t>samarani</a:t>
            </a:r>
            <a:r>
              <a:rPr lang="en-US" sz="2200" dirty="0">
                <a:latin typeface="Arial" pitchFamily="34" charset="0"/>
                <a:cs typeface="Arial" pitchFamily="34" charset="0"/>
              </a:rPr>
              <a:t>, </a:t>
            </a:r>
            <a:r>
              <a:rPr lang="en-US" sz="2200" dirty="0" err="1" smtClean="0">
                <a:latin typeface="Arial" pitchFamily="34" charset="0"/>
                <a:cs typeface="Arial" pitchFamily="34" charset="0"/>
              </a:rPr>
              <a:t>uning</a:t>
            </a:r>
            <a:r>
              <a:rPr lang="en-US" sz="2200" dirty="0" smtClean="0">
                <a:latin typeface="Arial" pitchFamily="34" charset="0"/>
                <a:cs typeface="Arial" pitchFamily="34" charset="0"/>
              </a:rPr>
              <a:t> </a:t>
            </a:r>
            <a:r>
              <a:rPr lang="en-US" sz="2200" dirty="0" err="1" smtClean="0">
                <a:latin typeface="Arial" pitchFamily="34" charset="0"/>
                <a:cs typeface="Arial" pitchFamily="34" charset="0"/>
              </a:rPr>
              <a:t>har</a:t>
            </a:r>
            <a:r>
              <a:rPr lang="en-US" sz="2200" dirty="0" smtClean="0">
                <a:latin typeface="Arial" pitchFamily="34" charset="0"/>
                <a:cs typeface="Arial" pitchFamily="34" charset="0"/>
              </a:rPr>
              <a:t> </a:t>
            </a:r>
            <a:r>
              <a:rPr lang="en-US" sz="2200" dirty="0" err="1">
                <a:latin typeface="Arial" pitchFamily="34" charset="0"/>
                <a:cs typeface="Arial" pitchFamily="34" charset="0"/>
              </a:rPr>
              <a:t>bir</a:t>
            </a:r>
            <a:r>
              <a:rPr lang="en-US" sz="2200" dirty="0">
                <a:latin typeface="Arial" pitchFamily="34" charset="0"/>
                <a:cs typeface="Arial" pitchFamily="34" charset="0"/>
              </a:rPr>
              <a:t> </a:t>
            </a:r>
            <a:r>
              <a:rPr lang="en-US" sz="2200" dirty="0" err="1" smtClean="0">
                <a:latin typeface="Arial" pitchFamily="34" charset="0"/>
                <a:cs typeface="Arial" pitchFamily="34" charset="0"/>
              </a:rPr>
              <a:t>ishtirokchiiarining</a:t>
            </a:r>
            <a:r>
              <a:rPr lang="en-US" sz="2200" dirty="0" smtClean="0">
                <a:latin typeface="Arial" pitchFamily="34" charset="0"/>
                <a:cs typeface="Arial" pitchFamily="34" charset="0"/>
              </a:rPr>
              <a:t> </a:t>
            </a:r>
            <a:r>
              <a:rPr lang="en-US" sz="2200" dirty="0" err="1" smtClean="0">
                <a:latin typeface="Arial" pitchFamily="34" charset="0"/>
                <a:cs typeface="Arial" pitchFamily="34" charset="0"/>
              </a:rPr>
              <a:t>maqsadlaridan</a:t>
            </a:r>
            <a:r>
              <a:rPr lang="en-US" sz="2200" dirty="0" smtClean="0">
                <a:latin typeface="Arial" pitchFamily="34" charset="0"/>
                <a:cs typeface="Arial" pitchFamily="34" charset="0"/>
              </a:rPr>
              <a:t> </a:t>
            </a:r>
            <a:r>
              <a:rPr lang="en-US" sz="2200" dirty="0" err="1">
                <a:latin typeface="Arial" pitchFamily="34" charset="0"/>
                <a:cs typeface="Arial" pitchFamily="34" charset="0"/>
              </a:rPr>
              <a:t>kelib</a:t>
            </a:r>
            <a:r>
              <a:rPr lang="en-US" sz="2200" dirty="0">
                <a:latin typeface="Arial" pitchFamily="34" charset="0"/>
                <a:cs typeface="Arial" pitchFamily="34" charset="0"/>
              </a:rPr>
              <a:t> </a:t>
            </a:r>
            <a:r>
              <a:rPr lang="en-US" sz="2200" dirty="0" err="1">
                <a:latin typeface="Arial" pitchFamily="34" charset="0"/>
                <a:cs typeface="Arial" pitchFamily="34" charset="0"/>
              </a:rPr>
              <a:t>chiqib</a:t>
            </a:r>
            <a:r>
              <a:rPr lang="en-US" sz="2200" dirty="0">
                <a:latin typeface="Arial" pitchFamily="34" charset="0"/>
                <a:cs typeface="Arial" pitchFamily="34" charset="0"/>
              </a:rPr>
              <a:t>, </a:t>
            </a:r>
            <a:r>
              <a:rPr lang="en-US" sz="2200" dirty="0" err="1">
                <a:latin typeface="Arial" pitchFamily="34" charset="0"/>
                <a:cs typeface="Arial" pitchFamily="34" charset="0"/>
              </a:rPr>
              <a:t>loyihani</a:t>
            </a:r>
            <a:r>
              <a:rPr lang="en-US" sz="2200" dirty="0">
                <a:latin typeface="Arial" pitchFamily="34" charset="0"/>
                <a:cs typeface="Arial" pitchFamily="34" charset="0"/>
              </a:rPr>
              <a:t> </a:t>
            </a:r>
            <a:r>
              <a:rPr lang="en-US" sz="2200" dirty="0" err="1">
                <a:latin typeface="Arial" pitchFamily="34" charset="0"/>
                <a:cs typeface="Arial" pitchFamily="34" charset="0"/>
              </a:rPr>
              <a:t>amalga</a:t>
            </a:r>
            <a:r>
              <a:rPr lang="en-US" sz="2200" dirty="0">
                <a:latin typeface="Arial" pitchFamily="34" charset="0"/>
                <a:cs typeface="Arial" pitchFamily="34" charset="0"/>
              </a:rPr>
              <a:t> </a:t>
            </a:r>
            <a:r>
              <a:rPr lang="en-US" sz="2200" dirty="0" err="1" smtClean="0">
                <a:latin typeface="Arial" pitchFamily="34" charset="0"/>
                <a:cs typeface="Arial" pitchFamily="34" charset="0"/>
              </a:rPr>
              <a:t>oshirishdagi</a:t>
            </a:r>
            <a:r>
              <a:rPr lang="en-US" sz="2200" dirty="0" smtClean="0">
                <a:latin typeface="Arial" pitchFamily="34" charset="0"/>
                <a:cs typeface="Arial" pitchFamily="34" charset="0"/>
              </a:rPr>
              <a:t> </a:t>
            </a:r>
            <a:r>
              <a:rPr lang="en-US" sz="2200" dirty="0" err="1" smtClean="0">
                <a:latin typeface="Arial" pitchFamily="34" charset="0"/>
                <a:cs typeface="Arial" pitchFamily="34" charset="0"/>
              </a:rPr>
              <a:t>erishlshi</a:t>
            </a:r>
            <a:r>
              <a:rPr lang="en-US" sz="2200" dirty="0" smtClean="0">
                <a:latin typeface="Arial" pitchFamily="34" charset="0"/>
                <a:cs typeface="Arial" pitchFamily="34" charset="0"/>
              </a:rPr>
              <a:t> </a:t>
            </a:r>
            <a:r>
              <a:rPr lang="en-US" sz="2200" dirty="0" err="1">
                <a:latin typeface="Arial" pitchFamily="34" charset="0"/>
                <a:cs typeface="Arial" pitchFamily="34" charset="0"/>
              </a:rPr>
              <a:t>lozim</a:t>
            </a:r>
            <a:r>
              <a:rPr lang="en-US" sz="2200" dirty="0">
                <a:latin typeface="Arial" pitchFamily="34" charset="0"/>
                <a:cs typeface="Arial" pitchFamily="34" charset="0"/>
              </a:rPr>
              <a:t> </a:t>
            </a:r>
            <a:r>
              <a:rPr lang="en-US" sz="2200" dirty="0" err="1" smtClean="0">
                <a:latin typeface="Arial" pitchFamily="34" charset="0"/>
                <a:cs typeface="Arial" pitchFamily="34" charset="0"/>
              </a:rPr>
              <a:t>bo’lgan</a:t>
            </a:r>
            <a:r>
              <a:rPr lang="en-US" sz="2200" dirty="0" smtClean="0">
                <a:latin typeface="Arial" pitchFamily="34" charset="0"/>
                <a:cs typeface="Arial" pitchFamily="34" charset="0"/>
              </a:rPr>
              <a:t> </a:t>
            </a:r>
            <a:r>
              <a:rPr lang="en-US" sz="2200" dirty="0" err="1" smtClean="0">
                <a:latin typeface="Arial" pitchFamily="34" charset="0"/>
                <a:cs typeface="Arial" pitchFamily="34" charset="0"/>
              </a:rPr>
              <a:t>natijalarni</a:t>
            </a:r>
            <a:r>
              <a:rPr lang="en-US" sz="2200" dirty="0" smtClean="0">
                <a:latin typeface="Arial" pitchFamily="34" charset="0"/>
                <a:cs typeface="Arial" pitchFamily="34" charset="0"/>
              </a:rPr>
              <a:t> </a:t>
            </a:r>
            <a:r>
              <a:rPr lang="en-US" sz="2200" dirty="0" err="1">
                <a:latin typeface="Arial" pitchFamily="34" charset="0"/>
                <a:cs typeface="Arial" pitchFamily="34" charset="0"/>
              </a:rPr>
              <a:t>qo'lga</a:t>
            </a:r>
            <a:r>
              <a:rPr lang="en-US" sz="2200" dirty="0">
                <a:latin typeface="Arial" pitchFamily="34" charset="0"/>
                <a:cs typeface="Arial" pitchFamily="34" charset="0"/>
              </a:rPr>
              <a:t> </a:t>
            </a:r>
            <a:r>
              <a:rPr lang="en-US" sz="2200" dirty="0" err="1" smtClean="0">
                <a:latin typeface="Arial" pitchFamily="34" charset="0"/>
                <a:cs typeface="Arial" pitchFamily="34" charset="0"/>
              </a:rPr>
              <a:t>kiritish</a:t>
            </a:r>
            <a:r>
              <a:rPr lang="en-US" sz="2200" dirty="0" smtClean="0">
                <a:latin typeface="Arial" pitchFamily="34" charset="0"/>
                <a:cs typeface="Arial" pitchFamily="34" charset="0"/>
              </a:rPr>
              <a:t> </a:t>
            </a:r>
            <a:r>
              <a:rPr lang="en-US" sz="2200" dirty="0" err="1" smtClean="0">
                <a:latin typeface="Arial" pitchFamily="34" charset="0"/>
                <a:cs typeface="Arial" pitchFamily="34" charset="0"/>
              </a:rPr>
              <a:t>imkoniyatlarini</a:t>
            </a:r>
            <a:r>
              <a:rPr lang="en-US" sz="2200" dirty="0" smtClean="0">
                <a:latin typeface="Arial" pitchFamily="34" charset="0"/>
                <a:cs typeface="Arial" pitchFamily="34" charset="0"/>
              </a:rPr>
              <a:t> </a:t>
            </a:r>
            <a:r>
              <a:rPr lang="en-US" sz="2200" dirty="0" err="1" smtClean="0">
                <a:latin typeface="Arial" pitchFamily="34" charset="0"/>
                <a:cs typeface="Arial" pitchFamily="34" charset="0"/>
              </a:rPr>
              <a:t>ochib</a:t>
            </a:r>
            <a:r>
              <a:rPr lang="en-US" sz="2200" dirty="0" smtClean="0">
                <a:latin typeface="Arial" pitchFamily="34" charset="0"/>
                <a:cs typeface="Arial" pitchFamily="34" charset="0"/>
              </a:rPr>
              <a:t> </a:t>
            </a:r>
            <a:r>
              <a:rPr lang="en-US" sz="2200" dirty="0" err="1">
                <a:latin typeface="Arial" pitchFamily="34" charset="0"/>
                <a:cs typeface="Arial" pitchFamily="34" charset="0"/>
              </a:rPr>
              <a:t>beradi</a:t>
            </a:r>
            <a:r>
              <a:rPr lang="en-US" sz="2200" dirty="0">
                <a:latin typeface="Arial" pitchFamily="34" charset="0"/>
                <a:cs typeface="Arial" pitchFamily="34" charset="0"/>
              </a:rPr>
              <a:t>.</a:t>
            </a:r>
          </a:p>
        </p:txBody>
      </p:sp>
    </p:spTree>
    <p:extLst>
      <p:ext uri="{BB962C8B-B14F-4D97-AF65-F5344CB8AC3E}">
        <p14:creationId xmlns:p14="http://schemas.microsoft.com/office/powerpoint/2010/main" val="24942897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685800"/>
            <a:ext cx="7024744" cy="877336"/>
          </a:xfrm>
        </p:spPr>
        <p:txBody>
          <a:bodyPr>
            <a:normAutofit/>
          </a:bodyPr>
          <a:lstStyle/>
          <a:p>
            <a:pPr algn="ctr"/>
            <a:r>
              <a:rPr lang="en-US" sz="3600" b="1" dirty="0">
                <a:solidFill>
                  <a:schemeClr val="tx1"/>
                </a:solidFill>
              </a:rPr>
              <a:t>UNIDO </a:t>
            </a:r>
            <a:r>
              <a:rPr lang="en-US" sz="3600" b="1" dirty="0" err="1">
                <a:solidFill>
                  <a:schemeClr val="tx1"/>
                </a:solidFill>
              </a:rPr>
              <a:t>uslubiyoti</a:t>
            </a:r>
            <a:endParaRPr lang="en-US" sz="3600" b="1" dirty="0">
              <a:solidFill>
                <a:schemeClr val="tx1"/>
              </a:solidFill>
            </a:endParaRPr>
          </a:p>
        </p:txBody>
      </p:sp>
      <p:sp>
        <p:nvSpPr>
          <p:cNvPr id="3" name="Content Placeholder 2"/>
          <p:cNvSpPr>
            <a:spLocks noGrp="1"/>
          </p:cNvSpPr>
          <p:nvPr>
            <p:ph idx="1"/>
          </p:nvPr>
        </p:nvSpPr>
        <p:spPr>
          <a:xfrm>
            <a:off x="609600" y="1676400"/>
            <a:ext cx="7924800" cy="4648200"/>
          </a:xfrm>
        </p:spPr>
        <p:txBody>
          <a:bodyPr>
            <a:normAutofit/>
          </a:bodyPr>
          <a:lstStyle/>
          <a:p>
            <a:pPr>
              <a:lnSpc>
                <a:spcPct val="150000"/>
              </a:lnSpc>
            </a:pPr>
            <a:r>
              <a:rPr lang="en-US" sz="2200" b="1" dirty="0" smtClean="0">
                <a:latin typeface="Arial" pitchFamily="34" charset="0"/>
                <a:cs typeface="Arial" pitchFamily="34" charset="0"/>
              </a:rPr>
              <a:t>  UNIDO</a:t>
            </a:r>
            <a:r>
              <a:rPr lang="en-US" sz="2200" dirty="0" smtClean="0">
                <a:latin typeface="Arial" pitchFamily="34" charset="0"/>
                <a:cs typeface="Arial" pitchFamily="34" charset="0"/>
              </a:rPr>
              <a:t> </a:t>
            </a:r>
            <a:r>
              <a:rPr lang="en-US" sz="2200" dirty="0" err="1">
                <a:latin typeface="Arial" pitchFamily="34" charset="0"/>
                <a:cs typeface="Arial" pitchFamily="34" charset="0"/>
              </a:rPr>
              <a:t>uslubiyoti</a:t>
            </a:r>
            <a:r>
              <a:rPr lang="en-US" sz="2200" dirty="0">
                <a:latin typeface="Arial" pitchFamily="34" charset="0"/>
                <a:cs typeface="Arial" pitchFamily="34" charset="0"/>
              </a:rPr>
              <a:t> </a:t>
            </a:r>
            <a:r>
              <a:rPr lang="en-US" sz="2200" dirty="0" err="1">
                <a:latin typeface="Arial" pitchFamily="34" charset="0"/>
                <a:cs typeface="Arial" pitchFamily="34" charset="0"/>
              </a:rPr>
              <a:t>bo'yicha</a:t>
            </a:r>
            <a:r>
              <a:rPr lang="en-US" sz="2200" dirty="0">
                <a:latin typeface="Arial" pitchFamily="34" charset="0"/>
                <a:cs typeface="Arial" pitchFamily="34" charset="0"/>
              </a:rPr>
              <a:t> </a:t>
            </a:r>
            <a:r>
              <a:rPr lang="en-US" sz="2200" dirty="0" err="1">
                <a:latin typeface="Arial" pitchFamily="34" charset="0"/>
                <a:cs typeface="Arial" pitchFamily="34" charset="0"/>
              </a:rPr>
              <a:t>moliyaviy</a:t>
            </a:r>
            <a:r>
              <a:rPr lang="en-US" sz="2200" dirty="0">
                <a:latin typeface="Arial" pitchFamily="34" charset="0"/>
                <a:cs typeface="Arial" pitchFamily="34" charset="0"/>
              </a:rPr>
              <a:t> </a:t>
            </a:r>
            <a:r>
              <a:rPr lang="en-US" sz="2200" dirty="0" err="1" smtClean="0">
                <a:latin typeface="Arial" pitchFamily="34" charset="0"/>
                <a:cs typeface="Arial" pitchFamily="34" charset="0"/>
              </a:rPr>
              <a:t>tahlilning</a:t>
            </a:r>
            <a:r>
              <a:rPr lang="en-US" sz="2200" dirty="0" smtClean="0">
                <a:latin typeface="Arial" pitchFamily="34" charset="0"/>
                <a:cs typeface="Arial" pitchFamily="34" charset="0"/>
              </a:rPr>
              <a:t> </a:t>
            </a:r>
            <a:r>
              <a:rPr lang="en-US" sz="2200" dirty="0" err="1" smtClean="0">
                <a:latin typeface="Arial" pitchFamily="34" charset="0"/>
                <a:cs typeface="Arial" pitchFamily="34" charset="0"/>
              </a:rPr>
              <a:t>muhlm</a:t>
            </a:r>
            <a:r>
              <a:rPr lang="en-US" sz="2200" dirty="0" smtClean="0">
                <a:latin typeface="Arial" pitchFamily="34" charset="0"/>
                <a:cs typeface="Arial" pitchFamily="34" charset="0"/>
              </a:rPr>
              <a:t> </a:t>
            </a:r>
            <a:r>
              <a:rPr lang="en-US" sz="2200" dirty="0" err="1" smtClean="0">
                <a:latin typeface="Arial" pitchFamily="34" charset="0"/>
                <a:cs typeface="Arial" pitchFamily="34" charset="0"/>
              </a:rPr>
              <a:t>jihatlari</a:t>
            </a:r>
            <a:r>
              <a:rPr lang="en-US" sz="2200" dirty="0" smtClean="0">
                <a:latin typeface="Arial" pitchFamily="34" charset="0"/>
                <a:cs typeface="Arial" pitchFamily="34" charset="0"/>
              </a:rPr>
              <a:t> </a:t>
            </a:r>
            <a:r>
              <a:rPr lang="en-US" sz="2200" dirty="0" err="1">
                <a:latin typeface="Arial" pitchFamily="34" charset="0"/>
                <a:cs typeface="Arial" pitchFamily="34" charset="0"/>
              </a:rPr>
              <a:t>bo'lib</a:t>
            </a:r>
            <a:r>
              <a:rPr lang="en-US" sz="2200" dirty="0">
                <a:latin typeface="Arial" pitchFamily="34" charset="0"/>
                <a:cs typeface="Arial" pitchFamily="34" charset="0"/>
              </a:rPr>
              <a:t> </a:t>
            </a:r>
            <a:r>
              <a:rPr lang="en-US" sz="2200" dirty="0" err="1">
                <a:latin typeface="Arial" pitchFamily="34" charset="0"/>
                <a:cs typeface="Arial" pitchFamily="34" charset="0"/>
              </a:rPr>
              <a:t>quyidagilar</a:t>
            </a:r>
            <a:r>
              <a:rPr lang="en-US" sz="2200" dirty="0">
                <a:latin typeface="Arial" pitchFamily="34" charset="0"/>
                <a:cs typeface="Arial" pitchFamily="34" charset="0"/>
              </a:rPr>
              <a:t> </a:t>
            </a:r>
            <a:r>
              <a:rPr lang="en-US" sz="2200" dirty="0" err="1" smtClean="0">
                <a:latin typeface="Arial" pitchFamily="34" charset="0"/>
                <a:cs typeface="Arial" pitchFamily="34" charset="0"/>
              </a:rPr>
              <a:t>hisoblanadi</a:t>
            </a:r>
            <a:r>
              <a:rPr lang="en-US" sz="2200" dirty="0" smtClean="0">
                <a:latin typeface="Arial" pitchFamily="34" charset="0"/>
                <a:cs typeface="Arial" pitchFamily="34" charset="0"/>
              </a:rPr>
              <a:t>:</a:t>
            </a:r>
          </a:p>
          <a:p>
            <a:pPr>
              <a:lnSpc>
                <a:spcPct val="150000"/>
              </a:lnSpc>
            </a:pPr>
            <a:endParaRPr lang="en-US" sz="2200" dirty="0">
              <a:latin typeface="Arial" pitchFamily="34" charset="0"/>
              <a:cs typeface="Arial" pitchFamily="34" charset="0"/>
            </a:endParaRPr>
          </a:p>
          <a:p>
            <a:pPr>
              <a:lnSpc>
                <a:spcPct val="150000"/>
              </a:lnSpc>
            </a:pPr>
            <a:r>
              <a:rPr lang="en-US" sz="2200" dirty="0">
                <a:latin typeface="Arial" pitchFamily="34" charset="0"/>
                <a:cs typeface="Arial" pitchFamily="34" charset="0"/>
              </a:rPr>
              <a:t>- </a:t>
            </a:r>
            <a:r>
              <a:rPr lang="en-US" sz="2200" dirty="0" err="1">
                <a:latin typeface="Arial" pitchFamily="34" charset="0"/>
                <a:cs typeface="Arial" pitchFamily="34" charset="0"/>
              </a:rPr>
              <a:t>investitsiya</a:t>
            </a:r>
            <a:r>
              <a:rPr lang="en-US" sz="2200" dirty="0">
                <a:latin typeface="Arial" pitchFamily="34" charset="0"/>
                <a:cs typeface="Arial" pitchFamily="34" charset="0"/>
              </a:rPr>
              <a:t> </a:t>
            </a:r>
            <a:r>
              <a:rPr lang="en-US" sz="2200" dirty="0" err="1">
                <a:latin typeface="Arial" pitchFamily="34" charset="0"/>
                <a:cs typeface="Arial" pitchFamily="34" charset="0"/>
              </a:rPr>
              <a:t>qarorlarining</a:t>
            </a:r>
            <a:r>
              <a:rPr lang="en-US" sz="2200" dirty="0">
                <a:latin typeface="Arial" pitchFamily="34" charset="0"/>
                <a:cs typeface="Arial" pitchFamily="34" charset="0"/>
              </a:rPr>
              <a:t> </a:t>
            </a:r>
            <a:r>
              <a:rPr lang="en-US" sz="2200" dirty="0" err="1">
                <a:latin typeface="Arial" pitchFamily="34" charset="0"/>
                <a:cs typeface="Arial" pitchFamily="34" charset="0"/>
              </a:rPr>
              <a:t>asosiy</a:t>
            </a:r>
            <a:r>
              <a:rPr lang="en-US" sz="2200" dirty="0">
                <a:latin typeface="Arial" pitchFamily="34" charset="0"/>
                <a:cs typeface="Arial" pitchFamily="34" charset="0"/>
              </a:rPr>
              <a:t> </a:t>
            </a:r>
            <a:r>
              <a:rPr lang="en-US" sz="2200" dirty="0" err="1">
                <a:latin typeface="Arial" pitchFamily="34" charset="0"/>
                <a:cs typeface="Arial" pitchFamily="34" charset="0"/>
              </a:rPr>
              <a:t>mezonlari</a:t>
            </a:r>
            <a:r>
              <a:rPr lang="en-US" sz="2200" dirty="0">
                <a:latin typeface="Arial" pitchFamily="34" charset="0"/>
                <a:cs typeface="Arial" pitchFamily="34" charset="0"/>
              </a:rPr>
              <a:t>;</a:t>
            </a:r>
          </a:p>
          <a:p>
            <a:pPr>
              <a:lnSpc>
                <a:spcPct val="150000"/>
              </a:lnSpc>
            </a:pPr>
            <a:r>
              <a:rPr lang="en-US" sz="2200" dirty="0" smtClean="0">
                <a:latin typeface="Arial" pitchFamily="34" charset="0"/>
                <a:cs typeface="Arial" pitchFamily="34" charset="0"/>
              </a:rPr>
              <a:t>- </a:t>
            </a:r>
            <a:r>
              <a:rPr lang="en-US" sz="2200" dirty="0" err="1" smtClean="0">
                <a:latin typeface="Arial" pitchFamily="34" charset="0"/>
                <a:cs typeface="Arial" pitchFamily="34" charset="0"/>
              </a:rPr>
              <a:t>qo</a:t>
            </a:r>
            <a:r>
              <a:rPr lang="en-US" sz="2200" dirty="0" smtClean="0">
                <a:latin typeface="Arial" pitchFamily="34" charset="0"/>
                <a:cs typeface="Arial" pitchFamily="34" charset="0"/>
              </a:rPr>
              <a:t> '</a:t>
            </a:r>
            <a:r>
              <a:rPr lang="en-US" sz="2200" dirty="0" err="1" smtClean="0">
                <a:latin typeface="Arial" pitchFamily="34" charset="0"/>
                <a:cs typeface="Arial" pitchFamily="34" charset="0"/>
              </a:rPr>
              <a:t>yilmalarni</a:t>
            </a:r>
            <a:r>
              <a:rPr lang="en-US" sz="2200" dirty="0" smtClean="0">
                <a:latin typeface="Arial" pitchFamily="34" charset="0"/>
                <a:cs typeface="Arial" pitchFamily="34" charset="0"/>
              </a:rPr>
              <a:t> </a:t>
            </a:r>
            <a:r>
              <a:rPr lang="en-US" sz="2200" dirty="0" err="1">
                <a:latin typeface="Arial" pitchFamily="34" charset="0"/>
                <a:cs typeface="Arial" pitchFamily="34" charset="0"/>
              </a:rPr>
              <a:t>baholash</a:t>
            </a:r>
            <a:r>
              <a:rPr lang="en-US" sz="2200" dirty="0">
                <a:latin typeface="Arial" pitchFamily="34" charset="0"/>
                <a:cs typeface="Arial" pitchFamily="34" charset="0"/>
              </a:rPr>
              <a:t> </a:t>
            </a:r>
            <a:r>
              <a:rPr lang="en-US" sz="2200" dirty="0" err="1">
                <a:latin typeface="Arial" pitchFamily="34" charset="0"/>
                <a:cs typeface="Arial" pitchFamily="34" charset="0"/>
              </a:rPr>
              <a:t>va</a:t>
            </a:r>
            <a:r>
              <a:rPr lang="en-US" sz="2200" dirty="0">
                <a:latin typeface="Arial" pitchFamily="34" charset="0"/>
                <a:cs typeface="Arial" pitchFamily="34" charset="0"/>
              </a:rPr>
              <a:t> </a:t>
            </a:r>
            <a:r>
              <a:rPr lang="en-US" sz="2200" dirty="0" err="1">
                <a:latin typeface="Arial" pitchFamily="34" charset="0"/>
                <a:cs typeface="Arial" pitchFamily="34" charset="0"/>
              </a:rPr>
              <a:t>loyiha</a:t>
            </a:r>
            <a:r>
              <a:rPr lang="en-US" sz="2200" dirty="0">
                <a:latin typeface="Arial" pitchFamily="34" charset="0"/>
                <a:cs typeface="Arial" pitchFamily="34" charset="0"/>
              </a:rPr>
              <a:t> </a:t>
            </a:r>
            <a:r>
              <a:rPr lang="en-US" sz="2200" dirty="0" err="1">
                <a:latin typeface="Arial" pitchFamily="34" charset="0"/>
                <a:cs typeface="Arial" pitchFamily="34" charset="0"/>
              </a:rPr>
              <a:t>qaytimi</a:t>
            </a:r>
            <a:r>
              <a:rPr lang="en-US" sz="2200" dirty="0">
                <a:latin typeface="Arial" pitchFamily="34" charset="0"/>
                <a:cs typeface="Arial" pitchFamily="34" charset="0"/>
              </a:rPr>
              <a:t>;</a:t>
            </a:r>
          </a:p>
          <a:p>
            <a:pPr>
              <a:lnSpc>
                <a:spcPct val="150000"/>
              </a:lnSpc>
            </a:pPr>
            <a:r>
              <a:rPr lang="en-US" sz="2200" dirty="0">
                <a:latin typeface="Arial" pitchFamily="34" charset="0"/>
                <a:cs typeface="Arial" pitchFamily="34" charset="0"/>
              </a:rPr>
              <a:t>- </a:t>
            </a:r>
            <a:r>
              <a:rPr lang="en-US" sz="2200" dirty="0" err="1">
                <a:latin typeface="Arial" pitchFamily="34" charset="0"/>
                <a:cs typeface="Arial" pitchFamily="34" charset="0"/>
              </a:rPr>
              <a:t>loyihaning</a:t>
            </a:r>
            <a:r>
              <a:rPr lang="en-US" sz="2200" dirty="0">
                <a:latin typeface="Arial" pitchFamily="34" charset="0"/>
                <a:cs typeface="Arial" pitchFamily="34" charset="0"/>
              </a:rPr>
              <a:t> </a:t>
            </a:r>
            <a:r>
              <a:rPr lang="en-US" sz="2200" dirty="0" err="1">
                <a:latin typeface="Arial" pitchFamily="34" charset="0"/>
                <a:cs typeface="Arial" pitchFamily="34" charset="0"/>
              </a:rPr>
              <a:t>hayotiylik</a:t>
            </a:r>
            <a:r>
              <a:rPr lang="en-US" sz="2200" dirty="0">
                <a:latin typeface="Arial" pitchFamily="34" charset="0"/>
                <a:cs typeface="Arial" pitchFamily="34" charset="0"/>
              </a:rPr>
              <a:t> </a:t>
            </a:r>
            <a:r>
              <a:rPr lang="en-US" sz="2200" dirty="0" err="1">
                <a:latin typeface="Arial" pitchFamily="34" charset="0"/>
                <a:cs typeface="Arial" pitchFamily="34" charset="0"/>
              </a:rPr>
              <a:t>davri</a:t>
            </a:r>
            <a:r>
              <a:rPr lang="en-US" sz="2200" dirty="0">
                <a:latin typeface="Arial" pitchFamily="34" charset="0"/>
                <a:cs typeface="Arial" pitchFamily="34" charset="0"/>
              </a:rPr>
              <a:t> </a:t>
            </a:r>
            <a:r>
              <a:rPr lang="en-US" sz="2200" dirty="0" err="1">
                <a:latin typeface="Arial" pitchFamily="34" charset="0"/>
                <a:cs typeface="Arial" pitchFamily="34" charset="0"/>
              </a:rPr>
              <a:t>va</a:t>
            </a:r>
            <a:r>
              <a:rPr lang="en-US" sz="2200" dirty="0">
                <a:latin typeface="Arial" pitchFamily="34" charset="0"/>
                <a:cs typeface="Arial" pitchFamily="34" charset="0"/>
              </a:rPr>
              <a:t> </a:t>
            </a:r>
            <a:r>
              <a:rPr lang="en-US" sz="2200" dirty="0" err="1">
                <a:latin typeface="Arial" pitchFamily="34" charset="0"/>
                <a:cs typeface="Arial" pitchFamily="34" charset="0"/>
              </a:rPr>
              <a:t>uni</a:t>
            </a:r>
            <a:r>
              <a:rPr lang="en-US" sz="2200" dirty="0">
                <a:latin typeface="Arial" pitchFamily="34" charset="0"/>
                <a:cs typeface="Arial" pitchFamily="34" charset="0"/>
              </a:rPr>
              <a:t> </a:t>
            </a:r>
            <a:r>
              <a:rPr lang="en-US" sz="2200" dirty="0" err="1" smtClean="0">
                <a:latin typeface="Arial" pitchFamily="34" charset="0"/>
                <a:cs typeface="Arial" pitchFamily="34" charset="0"/>
              </a:rPr>
              <a:t>gorizontal</a:t>
            </a:r>
            <a:r>
              <a:rPr lang="en-US" sz="2200" dirty="0" smtClean="0">
                <a:latin typeface="Arial" pitchFamily="34" charset="0"/>
                <a:cs typeface="Arial" pitchFamily="34" charset="0"/>
              </a:rPr>
              <a:t> </a:t>
            </a:r>
            <a:r>
              <a:rPr lang="en-US" sz="2200" dirty="0" err="1">
                <a:latin typeface="Arial" pitchFamily="34" charset="0"/>
                <a:cs typeface="Arial" pitchFamily="34" charset="0"/>
              </a:rPr>
              <a:t>rejalashtirish</a:t>
            </a:r>
            <a:r>
              <a:rPr lang="en-US" sz="2200" dirty="0">
                <a:latin typeface="Arial" pitchFamily="34" charset="0"/>
                <a:cs typeface="Arial" pitchFamily="34" charset="0"/>
              </a:rPr>
              <a:t>;</a:t>
            </a:r>
          </a:p>
          <a:p>
            <a:pPr>
              <a:lnSpc>
                <a:spcPct val="150000"/>
              </a:lnSpc>
            </a:pPr>
            <a:r>
              <a:rPr lang="en-US" sz="2200" dirty="0">
                <a:latin typeface="Arial" pitchFamily="34" charset="0"/>
                <a:cs typeface="Arial" pitchFamily="34" charset="0"/>
              </a:rPr>
              <a:t>- risk, </a:t>
            </a:r>
            <a:r>
              <a:rPr lang="en-US" sz="2200" dirty="0" err="1">
                <a:latin typeface="Arial" pitchFamily="34" charset="0"/>
                <a:cs typeface="Arial" pitchFamily="34" charset="0"/>
              </a:rPr>
              <a:t>noaniqlik</a:t>
            </a:r>
            <a:r>
              <a:rPr lang="en-US" sz="2200" dirty="0">
                <a:latin typeface="Arial" pitchFamily="34" charset="0"/>
                <a:cs typeface="Arial" pitchFamily="34" charset="0"/>
              </a:rPr>
              <a:t> </a:t>
            </a:r>
            <a:r>
              <a:rPr lang="en-US" sz="2200" dirty="0" err="1">
                <a:latin typeface="Arial" pitchFamily="34" charset="0"/>
                <a:cs typeface="Arial" pitchFamily="34" charset="0"/>
              </a:rPr>
              <a:t>va</a:t>
            </a:r>
            <a:r>
              <a:rPr lang="en-US" sz="2200" dirty="0">
                <a:latin typeface="Arial" pitchFamily="34" charset="0"/>
                <a:cs typeface="Arial" pitchFamily="34" charset="0"/>
              </a:rPr>
              <a:t> </a:t>
            </a:r>
            <a:r>
              <a:rPr lang="en-US" sz="2200" dirty="0" err="1">
                <a:latin typeface="Arial" pitchFamily="34" charset="0"/>
                <a:cs typeface="Arial" pitchFamily="34" charset="0"/>
              </a:rPr>
              <a:t>boshqalar</a:t>
            </a:r>
            <a:r>
              <a:rPr lang="en-US" sz="2200" dirty="0">
                <a:latin typeface="Arial" pitchFamily="34" charset="0"/>
                <a:cs typeface="Arial" pitchFamily="34" charset="0"/>
              </a:rPr>
              <a:t>.</a:t>
            </a:r>
          </a:p>
        </p:txBody>
      </p:sp>
    </p:spTree>
    <p:extLst>
      <p:ext uri="{BB962C8B-B14F-4D97-AF65-F5344CB8AC3E}">
        <p14:creationId xmlns:p14="http://schemas.microsoft.com/office/powerpoint/2010/main" val="4346334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685800"/>
            <a:ext cx="7024744" cy="801136"/>
          </a:xfrm>
        </p:spPr>
        <p:txBody>
          <a:bodyPr>
            <a:normAutofit/>
          </a:bodyPr>
          <a:lstStyle/>
          <a:p>
            <a:r>
              <a:rPr lang="en-US" sz="3200" b="1" dirty="0" err="1" smtClean="0">
                <a:solidFill>
                  <a:schemeClr val="tx1"/>
                </a:solidFill>
              </a:rPr>
              <a:t>Moliyaviy</a:t>
            </a:r>
            <a:r>
              <a:rPr lang="en-US" sz="3200" b="1" dirty="0" smtClean="0">
                <a:solidFill>
                  <a:schemeClr val="tx1"/>
                </a:solidFill>
              </a:rPr>
              <a:t> </a:t>
            </a:r>
            <a:r>
              <a:rPr lang="en-US" sz="3200" b="1" dirty="0" err="1">
                <a:solidFill>
                  <a:schemeClr val="tx1"/>
                </a:solidFill>
              </a:rPr>
              <a:t>tahlilning</a:t>
            </a:r>
            <a:r>
              <a:rPr lang="en-US" sz="3200" b="1" dirty="0">
                <a:solidFill>
                  <a:schemeClr val="tx1"/>
                </a:solidFill>
              </a:rPr>
              <a:t> </a:t>
            </a:r>
            <a:r>
              <a:rPr lang="en-US" sz="3200" b="1" dirty="0" err="1">
                <a:solidFill>
                  <a:schemeClr val="tx1"/>
                </a:solidFill>
              </a:rPr>
              <a:t>maqsadi</a:t>
            </a:r>
            <a:endParaRPr lang="en-US" sz="3200" b="1" dirty="0">
              <a:solidFill>
                <a:schemeClr val="tx1"/>
              </a:solidFill>
            </a:endParaRPr>
          </a:p>
        </p:txBody>
      </p:sp>
      <p:sp>
        <p:nvSpPr>
          <p:cNvPr id="3" name="Content Placeholder 2"/>
          <p:cNvSpPr>
            <a:spLocks noGrp="1"/>
          </p:cNvSpPr>
          <p:nvPr>
            <p:ph idx="1"/>
          </p:nvPr>
        </p:nvSpPr>
        <p:spPr>
          <a:xfrm>
            <a:off x="609600" y="1752600"/>
            <a:ext cx="8001000" cy="4724400"/>
          </a:xfrm>
        </p:spPr>
        <p:txBody>
          <a:bodyPr>
            <a:normAutofit/>
          </a:bodyPr>
          <a:lstStyle/>
          <a:p>
            <a:pPr marL="68580" indent="0">
              <a:buNone/>
            </a:pPr>
            <a:r>
              <a:rPr lang="en-US" dirty="0" smtClean="0">
                <a:latin typeface="Arial" pitchFamily="34" charset="0"/>
                <a:cs typeface="Arial" pitchFamily="34" charset="0"/>
              </a:rPr>
              <a:t>    </a:t>
            </a:r>
            <a:r>
              <a:rPr lang="en-US" dirty="0" err="1" smtClean="0">
                <a:latin typeface="Arial" pitchFamily="34" charset="0"/>
                <a:cs typeface="Arial" pitchFamily="34" charset="0"/>
              </a:rPr>
              <a:t>moliyaviy</a:t>
            </a:r>
            <a:r>
              <a:rPr lang="en-US" dirty="0" smtClean="0">
                <a:latin typeface="Arial" pitchFamily="34" charset="0"/>
                <a:cs typeface="Arial" pitchFamily="34" charset="0"/>
              </a:rPr>
              <a:t> </a:t>
            </a:r>
            <a:r>
              <a:rPr lang="en-US" dirty="0" err="1">
                <a:latin typeface="Arial" pitchFamily="34" charset="0"/>
                <a:cs typeface="Arial" pitchFamily="34" charset="0"/>
              </a:rPr>
              <a:t>tahlilning</a:t>
            </a:r>
            <a:r>
              <a:rPr lang="en-US" dirty="0">
                <a:latin typeface="Arial" pitchFamily="34" charset="0"/>
                <a:cs typeface="Arial" pitchFamily="34" charset="0"/>
              </a:rPr>
              <a:t> </a:t>
            </a:r>
            <a:r>
              <a:rPr lang="en-US" dirty="0" err="1">
                <a:latin typeface="Arial" pitchFamily="34" charset="0"/>
                <a:cs typeface="Arial" pitchFamily="34" charset="0"/>
              </a:rPr>
              <a:t>maqsadi</a:t>
            </a:r>
            <a:r>
              <a:rPr lang="en-US" dirty="0">
                <a:latin typeface="Arial" pitchFamily="34" charset="0"/>
                <a:cs typeface="Arial" pitchFamily="34" charset="0"/>
              </a:rPr>
              <a:t> </a:t>
            </a:r>
            <a:r>
              <a:rPr lang="en-US" dirty="0" err="1">
                <a:latin typeface="Arial" pitchFamily="34" charset="0"/>
                <a:cs typeface="Arial" pitchFamily="34" charset="0"/>
              </a:rPr>
              <a:t>va</a:t>
            </a:r>
            <a:r>
              <a:rPr lang="en-US" dirty="0">
                <a:latin typeface="Arial" pitchFamily="34" charset="0"/>
                <a:cs typeface="Arial" pitchFamily="34" charset="0"/>
              </a:rPr>
              <a:t> </a:t>
            </a:r>
            <a:r>
              <a:rPr lang="en-US" dirty="0" err="1" smtClean="0">
                <a:latin typeface="Arial" pitchFamily="34" charset="0"/>
                <a:cs typeface="Arial" pitchFamily="34" charset="0"/>
              </a:rPr>
              <a:t>andozasi</a:t>
            </a:r>
            <a:r>
              <a:rPr lang="en-US" dirty="0" smtClean="0">
                <a:latin typeface="Arial" pitchFamily="34" charset="0"/>
                <a:cs typeface="Arial" pitchFamily="34" charset="0"/>
              </a:rPr>
              <a:t> </a:t>
            </a:r>
            <a:r>
              <a:rPr lang="en-US" dirty="0" err="1" smtClean="0">
                <a:latin typeface="Arial" pitchFamily="34" charset="0"/>
                <a:cs typeface="Arial" pitchFamily="34" charset="0"/>
              </a:rPr>
              <a:t>shundan</a:t>
            </a:r>
            <a:r>
              <a:rPr lang="en-US" dirty="0" smtClean="0">
                <a:latin typeface="Arial" pitchFamily="34" charset="0"/>
                <a:cs typeface="Arial" pitchFamily="34" charset="0"/>
              </a:rPr>
              <a:t> </a:t>
            </a:r>
            <a:r>
              <a:rPr lang="en-US" dirty="0" err="1">
                <a:latin typeface="Arial" pitchFamily="34" charset="0"/>
                <a:cs typeface="Arial" pitchFamily="34" charset="0"/>
              </a:rPr>
              <a:t>iboratki</a:t>
            </a:r>
            <a:r>
              <a:rPr lang="en-US" dirty="0">
                <a:latin typeface="Arial" pitchFamily="34" charset="0"/>
                <a:cs typeface="Arial" pitchFamily="34" charset="0"/>
              </a:rPr>
              <a:t>, </a:t>
            </a:r>
            <a:endParaRPr lang="en-US" dirty="0" smtClean="0">
              <a:latin typeface="Arial" pitchFamily="34" charset="0"/>
              <a:cs typeface="Arial" pitchFamily="34" charset="0"/>
            </a:endParaRPr>
          </a:p>
          <a:p>
            <a:endParaRPr lang="en-US" dirty="0">
              <a:latin typeface="Arial" pitchFamily="34" charset="0"/>
              <a:cs typeface="Arial" pitchFamily="34" charset="0"/>
            </a:endParaRPr>
          </a:p>
          <a:p>
            <a:r>
              <a:rPr lang="en-US" dirty="0" smtClean="0">
                <a:latin typeface="Arial" pitchFamily="34" charset="0"/>
                <a:cs typeface="Arial" pitchFamily="34" charset="0"/>
              </a:rPr>
              <a:t>  u </a:t>
            </a:r>
            <a:r>
              <a:rPr lang="en-US" dirty="0" err="1">
                <a:latin typeface="Arial" pitchFamily="34" charset="0"/>
                <a:cs typeface="Arial" pitchFamily="34" charset="0"/>
              </a:rPr>
              <a:t>investitsiyalash</a:t>
            </a:r>
            <a:r>
              <a:rPr lang="en-US" dirty="0">
                <a:latin typeface="Arial" pitchFamily="34" charset="0"/>
                <a:cs typeface="Arial" pitchFamily="34" charset="0"/>
              </a:rPr>
              <a:t> </a:t>
            </a:r>
            <a:r>
              <a:rPr lang="en-US" dirty="0" err="1">
                <a:latin typeface="Arial" pitchFamily="34" charset="0"/>
                <a:cs typeface="Arial" pitchFamily="34" charset="0"/>
              </a:rPr>
              <a:t>va</a:t>
            </a:r>
            <a:r>
              <a:rPr lang="en-US" dirty="0">
                <a:latin typeface="Arial" pitchFamily="34" charset="0"/>
                <a:cs typeface="Arial" pitchFamily="34" charset="0"/>
              </a:rPr>
              <a:t> </a:t>
            </a:r>
            <a:r>
              <a:rPr lang="en-US" dirty="0" err="1">
                <a:latin typeface="Arial" pitchFamily="34" charset="0"/>
                <a:cs typeface="Arial" pitchFamily="34" charset="0"/>
              </a:rPr>
              <a:t>moliyalashtirishdagi</a:t>
            </a:r>
            <a:r>
              <a:rPr lang="en-US" dirty="0">
                <a:latin typeface="Arial" pitchFamily="34" charset="0"/>
                <a:cs typeface="Arial" pitchFamily="34" charset="0"/>
              </a:rPr>
              <a:t> </a:t>
            </a:r>
            <a:r>
              <a:rPr lang="en-US" dirty="0" err="1" smtClean="0">
                <a:latin typeface="Arial" pitchFamily="34" charset="0"/>
                <a:cs typeface="Arial" pitchFamily="34" charset="0"/>
              </a:rPr>
              <a:t>barcha</a:t>
            </a:r>
            <a:endParaRPr lang="en-US" dirty="0">
              <a:latin typeface="Arial" pitchFamily="34" charset="0"/>
              <a:cs typeface="Arial" pitchFamily="34" charset="0"/>
            </a:endParaRPr>
          </a:p>
          <a:p>
            <a:pPr marL="68580" indent="0">
              <a:buNone/>
            </a:pPr>
            <a:r>
              <a:rPr lang="en-US" dirty="0" err="1" smtClean="0">
                <a:latin typeface="Arial" pitchFamily="34" charset="0"/>
                <a:cs typeface="Arial" pitchFamily="34" charset="0"/>
              </a:rPr>
              <a:t>savollarning</a:t>
            </a:r>
            <a:r>
              <a:rPr lang="en-US" dirty="0" smtClean="0">
                <a:latin typeface="Arial" pitchFamily="34" charset="0"/>
                <a:cs typeface="Arial" pitchFamily="34" charset="0"/>
              </a:rPr>
              <a:t> </a:t>
            </a:r>
            <a:r>
              <a:rPr lang="en-US" dirty="0" err="1" smtClean="0">
                <a:latin typeface="Arial" pitchFamily="34" charset="0"/>
                <a:cs typeface="Arial" pitchFamily="34" charset="0"/>
              </a:rPr>
              <a:t>yechimi</a:t>
            </a:r>
            <a:r>
              <a:rPr lang="en-US" dirty="0" smtClean="0">
                <a:latin typeface="Arial" pitchFamily="34" charset="0"/>
                <a:cs typeface="Arial" pitchFamily="34" charset="0"/>
              </a:rPr>
              <a:t> </a:t>
            </a:r>
            <a:r>
              <a:rPr lang="en-US" dirty="0" err="1">
                <a:latin typeface="Arial" pitchFamily="34" charset="0"/>
                <a:cs typeface="Arial" pitchFamily="34" charset="0"/>
              </a:rPr>
              <a:t>bilan</a:t>
            </a:r>
            <a:r>
              <a:rPr lang="en-US" dirty="0">
                <a:latin typeface="Arial" pitchFamily="34" charset="0"/>
                <a:cs typeface="Arial" pitchFamily="34" charset="0"/>
              </a:rPr>
              <a:t> </a:t>
            </a:r>
            <a:r>
              <a:rPr lang="en-US" dirty="0" err="1">
                <a:latin typeface="Arial" pitchFamily="34" charset="0"/>
                <a:cs typeface="Arial" pitchFamily="34" charset="0"/>
              </a:rPr>
              <a:t>bog'liq</a:t>
            </a:r>
            <a:r>
              <a:rPr lang="en-US" dirty="0">
                <a:latin typeface="Arial" pitchFamily="34" charset="0"/>
                <a:cs typeface="Arial" pitchFamily="34" charset="0"/>
              </a:rPr>
              <a:t> </a:t>
            </a:r>
            <a:r>
              <a:rPr lang="en-US" dirty="0" err="1" smtClean="0">
                <a:latin typeface="Arial" pitchFamily="34" charset="0"/>
                <a:cs typeface="Arial" pitchFamily="34" charset="0"/>
              </a:rPr>
              <a:t>omillarni</a:t>
            </a:r>
            <a:r>
              <a:rPr lang="en-US" dirty="0">
                <a:latin typeface="Arial" pitchFamily="34" charset="0"/>
                <a:cs typeface="Arial" pitchFamily="34" charset="0"/>
              </a:rPr>
              <a:t>, </a:t>
            </a:r>
            <a:endParaRPr lang="en-US" dirty="0" smtClean="0">
              <a:latin typeface="Arial" pitchFamily="34" charset="0"/>
              <a:cs typeface="Arial" pitchFamily="34" charset="0"/>
            </a:endParaRPr>
          </a:p>
          <a:p>
            <a:endParaRPr lang="en-US" dirty="0">
              <a:latin typeface="Arial" pitchFamily="34" charset="0"/>
              <a:cs typeface="Arial" pitchFamily="34" charset="0"/>
            </a:endParaRPr>
          </a:p>
          <a:p>
            <a:r>
              <a:rPr lang="en-US" dirty="0" smtClean="0">
                <a:latin typeface="Arial" pitchFamily="34" charset="0"/>
                <a:cs typeface="Arial" pitchFamily="34" charset="0"/>
              </a:rPr>
              <a:t>  </a:t>
            </a:r>
            <a:r>
              <a:rPr lang="en-US" dirty="0" err="1" smtClean="0">
                <a:latin typeface="Arial" pitchFamily="34" charset="0"/>
                <a:cs typeface="Arial" pitchFamily="34" charset="0"/>
              </a:rPr>
              <a:t>loyihadagi</a:t>
            </a:r>
            <a:r>
              <a:rPr lang="en-US" dirty="0" smtClean="0">
                <a:latin typeface="Arial" pitchFamily="34" charset="0"/>
                <a:cs typeface="Arial" pitchFamily="34" charset="0"/>
              </a:rPr>
              <a:t> </a:t>
            </a:r>
            <a:r>
              <a:rPr lang="en-US" dirty="0" err="1" smtClean="0">
                <a:latin typeface="Arial" pitchFamily="34" charset="0"/>
                <a:cs typeface="Arial" pitchFamily="34" charset="0"/>
              </a:rPr>
              <a:t>barcha</a:t>
            </a:r>
            <a:r>
              <a:rPr lang="en-US" dirty="0" smtClean="0">
                <a:latin typeface="Arial" pitchFamily="34" charset="0"/>
                <a:cs typeface="Arial" pitchFamily="34" charset="0"/>
              </a:rPr>
              <a:t> </a:t>
            </a:r>
            <a:r>
              <a:rPr lang="en-US" dirty="0" err="1">
                <a:latin typeface="Arial" pitchFamily="34" charset="0"/>
                <a:cs typeface="Arial" pitchFamily="34" charset="0"/>
              </a:rPr>
              <a:t>moliyaviy</a:t>
            </a:r>
            <a:r>
              <a:rPr lang="en-US" dirty="0">
                <a:latin typeface="Arial" pitchFamily="34" charset="0"/>
                <a:cs typeface="Arial" pitchFamily="34" charset="0"/>
              </a:rPr>
              <a:t> </a:t>
            </a:r>
            <a:r>
              <a:rPr lang="en-US" dirty="0" err="1">
                <a:latin typeface="Arial" pitchFamily="34" charset="0"/>
                <a:cs typeface="Arial" pitchFamily="34" charset="0"/>
              </a:rPr>
              <a:t>oqibatlami</a:t>
            </a:r>
            <a:r>
              <a:rPr lang="en-US" dirty="0">
                <a:latin typeface="Arial" pitchFamily="34" charset="0"/>
                <a:cs typeface="Arial" pitchFamily="34" charset="0"/>
              </a:rPr>
              <a:t> </a:t>
            </a:r>
            <a:r>
              <a:rPr lang="en-US" dirty="0" err="1">
                <a:latin typeface="Arial" pitchFamily="34" charset="0"/>
                <a:cs typeface="Arial" pitchFamily="34" charset="0"/>
              </a:rPr>
              <a:t>talilil</a:t>
            </a:r>
            <a:r>
              <a:rPr lang="en-US" dirty="0">
                <a:latin typeface="Arial" pitchFamily="34" charset="0"/>
                <a:cs typeface="Arial" pitchFamily="34" charset="0"/>
              </a:rPr>
              <a:t> </a:t>
            </a:r>
            <a:r>
              <a:rPr lang="en-US" dirty="0" err="1">
                <a:latin typeface="Arial" pitchFamily="34" charset="0"/>
                <a:cs typeface="Arial" pitchFamily="34" charset="0"/>
              </a:rPr>
              <a:t>qiladi</a:t>
            </a:r>
            <a:r>
              <a:rPr lang="en-US" dirty="0">
                <a:latin typeface="Arial" pitchFamily="34" charset="0"/>
                <a:cs typeface="Arial" pitchFamily="34" charset="0"/>
              </a:rPr>
              <a:t>, </a:t>
            </a:r>
            <a:endParaRPr lang="en-US" dirty="0" smtClean="0">
              <a:latin typeface="Arial" pitchFamily="34" charset="0"/>
              <a:cs typeface="Arial" pitchFamily="34" charset="0"/>
            </a:endParaRPr>
          </a:p>
          <a:p>
            <a:endParaRPr lang="en-US" dirty="0">
              <a:latin typeface="Arial" pitchFamily="34" charset="0"/>
              <a:cs typeface="Arial" pitchFamily="34" charset="0"/>
            </a:endParaRPr>
          </a:p>
          <a:p>
            <a:r>
              <a:rPr lang="en-US" dirty="0" smtClean="0">
                <a:latin typeface="Arial" pitchFamily="34" charset="0"/>
                <a:cs typeface="Arial" pitchFamily="34" charset="0"/>
              </a:rPr>
              <a:t>  </a:t>
            </a:r>
            <a:r>
              <a:rPr lang="en-US" dirty="0" err="1" smtClean="0">
                <a:latin typeface="Arial" pitchFamily="34" charset="0"/>
                <a:cs typeface="Arial" pitchFamily="34" charset="0"/>
              </a:rPr>
              <a:t>aniqlaydi</a:t>
            </a:r>
            <a:r>
              <a:rPr lang="en-US" dirty="0" smtClean="0">
                <a:latin typeface="Arial" pitchFamily="34" charset="0"/>
                <a:cs typeface="Arial" pitchFamily="34" charset="0"/>
              </a:rPr>
              <a:t> </a:t>
            </a:r>
            <a:r>
              <a:rPr lang="en-US" dirty="0" err="1" smtClean="0">
                <a:latin typeface="Arial" pitchFamily="34" charset="0"/>
                <a:cs typeface="Arial" pitchFamily="34" charset="0"/>
              </a:rPr>
              <a:t>va</a:t>
            </a:r>
            <a:r>
              <a:rPr lang="en-US" dirty="0" smtClean="0">
                <a:latin typeface="Arial" pitchFamily="34" charset="0"/>
                <a:cs typeface="Arial" pitchFamily="34" charset="0"/>
              </a:rPr>
              <a:t> u </a:t>
            </a:r>
            <a:r>
              <a:rPr lang="en-US" dirty="0" err="1">
                <a:latin typeface="Arial" pitchFamily="34" charset="0"/>
                <a:cs typeface="Arial" pitchFamily="34" charset="0"/>
              </a:rPr>
              <a:t>bo'yieha</a:t>
            </a:r>
            <a:r>
              <a:rPr lang="en-US" dirty="0">
                <a:latin typeface="Arial" pitchFamily="34" charset="0"/>
                <a:cs typeface="Arial" pitchFamily="34" charset="0"/>
              </a:rPr>
              <a:t> </a:t>
            </a:r>
            <a:r>
              <a:rPr lang="en-US" dirty="0" err="1">
                <a:latin typeface="Arial" pitchFamily="34" charset="0"/>
                <a:cs typeface="Arial" pitchFamily="34" charset="0"/>
              </a:rPr>
              <a:t>tegishli</a:t>
            </a:r>
            <a:r>
              <a:rPr lang="en-US" dirty="0">
                <a:latin typeface="Arial" pitchFamily="34" charset="0"/>
                <a:cs typeface="Arial" pitchFamily="34" charset="0"/>
              </a:rPr>
              <a:t> </a:t>
            </a:r>
            <a:r>
              <a:rPr lang="en-US" dirty="0" err="1">
                <a:latin typeface="Arial" pitchFamily="34" charset="0"/>
                <a:cs typeface="Arial" pitchFamily="34" charset="0"/>
              </a:rPr>
              <a:t>qaror</a:t>
            </a:r>
            <a:r>
              <a:rPr lang="en-US" dirty="0">
                <a:latin typeface="Arial" pitchFamily="34" charset="0"/>
                <a:cs typeface="Arial" pitchFamily="34" charset="0"/>
              </a:rPr>
              <a:t> </a:t>
            </a:r>
            <a:r>
              <a:rPr lang="en-US" dirty="0" err="1">
                <a:latin typeface="Arial" pitchFamily="34" charset="0"/>
                <a:cs typeface="Arial" pitchFamily="34" charset="0"/>
              </a:rPr>
              <a:t>qabul</a:t>
            </a:r>
            <a:r>
              <a:rPr lang="en-US" dirty="0">
                <a:latin typeface="Arial" pitchFamily="34" charset="0"/>
                <a:cs typeface="Arial" pitchFamily="34" charset="0"/>
              </a:rPr>
              <a:t> </a:t>
            </a:r>
            <a:r>
              <a:rPr lang="en-US" dirty="0" err="1">
                <a:latin typeface="Arial" pitchFamily="34" charset="0"/>
                <a:cs typeface="Arial" pitchFamily="34" charset="0"/>
              </a:rPr>
              <a:t>qilish</a:t>
            </a:r>
            <a:r>
              <a:rPr lang="en-US" dirty="0">
                <a:latin typeface="Arial" pitchFamily="34" charset="0"/>
                <a:cs typeface="Arial" pitchFamily="34" charset="0"/>
              </a:rPr>
              <a:t> </a:t>
            </a:r>
            <a:r>
              <a:rPr lang="en-US" dirty="0" err="1">
                <a:latin typeface="Arial" pitchFamily="34" charset="0"/>
                <a:cs typeface="Arial" pitchFamily="34" charset="0"/>
              </a:rPr>
              <a:t>irnkonini</a:t>
            </a:r>
            <a:r>
              <a:rPr lang="en-US" dirty="0">
                <a:latin typeface="Arial" pitchFamily="34" charset="0"/>
                <a:cs typeface="Arial" pitchFamily="34" charset="0"/>
              </a:rPr>
              <a:t> </a:t>
            </a:r>
            <a:r>
              <a:rPr lang="en-US" dirty="0" err="1">
                <a:latin typeface="Arial" pitchFamily="34" charset="0"/>
                <a:cs typeface="Arial" pitchFamily="34" charset="0"/>
              </a:rPr>
              <a:t>beradi</a:t>
            </a:r>
            <a:r>
              <a:rPr lang="en-US" dirty="0">
                <a:latin typeface="Arial" pitchFamily="34" charset="0"/>
                <a:cs typeface="Arial" pitchFamily="34" charset="0"/>
              </a:rPr>
              <a:t>.</a:t>
            </a:r>
          </a:p>
        </p:txBody>
      </p:sp>
    </p:spTree>
    <p:extLst>
      <p:ext uri="{BB962C8B-B14F-4D97-AF65-F5344CB8AC3E}">
        <p14:creationId xmlns:p14="http://schemas.microsoft.com/office/powerpoint/2010/main" val="25632105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685800"/>
            <a:ext cx="8077200" cy="5791200"/>
          </a:xfrm>
        </p:spPr>
        <p:txBody>
          <a:bodyPr>
            <a:normAutofit lnSpcReduction="10000"/>
          </a:bodyPr>
          <a:lstStyle/>
          <a:p>
            <a:pPr>
              <a:lnSpc>
                <a:spcPct val="150000"/>
              </a:lnSpc>
            </a:pPr>
            <a:r>
              <a:rPr lang="en-US" sz="2200" dirty="0" smtClean="0">
                <a:latin typeface="Arial" pitchFamily="34" charset="0"/>
                <a:cs typeface="Arial" pitchFamily="34" charset="0"/>
              </a:rPr>
              <a:t>       </a:t>
            </a:r>
            <a:r>
              <a:rPr lang="en-US" sz="2200" dirty="0" err="1" smtClean="0">
                <a:latin typeface="Arial" pitchFamily="34" charset="0"/>
                <a:cs typeface="Arial" pitchFamily="34" charset="0"/>
              </a:rPr>
              <a:t>Investitsiyalash</a:t>
            </a:r>
            <a:r>
              <a:rPr lang="en-US" sz="2200" dirty="0" smtClean="0">
                <a:latin typeface="Arial" pitchFamily="34" charset="0"/>
                <a:cs typeface="Arial" pitchFamily="34" charset="0"/>
              </a:rPr>
              <a:t> </a:t>
            </a:r>
            <a:r>
              <a:rPr lang="en-US" sz="2200" dirty="0" err="1" smtClean="0">
                <a:latin typeface="Arial" pitchFamily="34" charset="0"/>
                <a:cs typeface="Arial" pitchFamily="34" charset="0"/>
              </a:rPr>
              <a:t>to’g’risida</a:t>
            </a:r>
            <a:r>
              <a:rPr lang="en-US" sz="2200" dirty="0" smtClean="0">
                <a:latin typeface="Arial" pitchFamily="34" charset="0"/>
                <a:cs typeface="Arial" pitchFamily="34" charset="0"/>
              </a:rPr>
              <a:t> </a:t>
            </a:r>
            <a:r>
              <a:rPr lang="en-US" sz="2200" dirty="0" err="1" smtClean="0">
                <a:latin typeface="Arial" pitchFamily="34" charset="0"/>
                <a:cs typeface="Arial" pitchFamily="34" charset="0"/>
              </a:rPr>
              <a:t>qaror</a:t>
            </a:r>
            <a:r>
              <a:rPr lang="en-US" sz="2200" dirty="0" smtClean="0">
                <a:latin typeface="Arial" pitchFamily="34" charset="0"/>
                <a:cs typeface="Arial" pitchFamily="34" charset="0"/>
              </a:rPr>
              <a:t> </a:t>
            </a:r>
            <a:r>
              <a:rPr lang="en-US" sz="2200" dirty="0" err="1">
                <a:latin typeface="Arial" pitchFamily="34" charset="0"/>
                <a:cs typeface="Arial" pitchFamily="34" charset="0"/>
              </a:rPr>
              <a:t>qabul</a:t>
            </a:r>
            <a:r>
              <a:rPr lang="en-US" sz="2200" dirty="0">
                <a:latin typeface="Arial" pitchFamily="34" charset="0"/>
                <a:cs typeface="Arial" pitchFamily="34" charset="0"/>
              </a:rPr>
              <a:t> </a:t>
            </a:r>
            <a:r>
              <a:rPr lang="en-US" sz="2200" dirty="0" err="1">
                <a:latin typeface="Arial" pitchFamily="34" charset="0"/>
                <a:cs typeface="Arial" pitchFamily="34" charset="0"/>
              </a:rPr>
              <a:t>qilish</a:t>
            </a:r>
            <a:r>
              <a:rPr lang="en-US" sz="2200" dirty="0">
                <a:latin typeface="Arial" pitchFamily="34" charset="0"/>
                <a:cs typeface="Arial" pitchFamily="34" charset="0"/>
              </a:rPr>
              <a:t> </a:t>
            </a:r>
            <a:r>
              <a:rPr lang="en-US" sz="2200" dirty="0" err="1" smtClean="0">
                <a:latin typeface="Arial" pitchFamily="34" charset="0"/>
                <a:cs typeface="Arial" pitchFamily="34" charset="0"/>
              </a:rPr>
              <a:t>uchun</a:t>
            </a:r>
            <a:r>
              <a:rPr lang="en-US" sz="2200" dirty="0" smtClean="0">
                <a:latin typeface="Arial" pitchFamily="34" charset="0"/>
                <a:cs typeface="Arial" pitchFamily="34" charset="0"/>
              </a:rPr>
              <a:t> </a:t>
            </a:r>
            <a:r>
              <a:rPr lang="en-US" sz="2200" dirty="0" err="1" smtClean="0">
                <a:latin typeface="Arial" pitchFamily="34" charset="0"/>
                <a:cs typeface="Arial" pitchFamily="34" charset="0"/>
              </a:rPr>
              <a:t>o’rganilayotgan</a:t>
            </a:r>
            <a:r>
              <a:rPr lang="en-US" sz="2200" dirty="0" smtClean="0">
                <a:latin typeface="Arial" pitchFamily="34" charset="0"/>
                <a:cs typeface="Arial" pitchFamily="34" charset="0"/>
              </a:rPr>
              <a:t> </a:t>
            </a:r>
            <a:r>
              <a:rPr lang="en-US" sz="2200" dirty="0" err="1">
                <a:latin typeface="Arial" pitchFamily="34" charset="0"/>
                <a:cs typeface="Arial" pitchFamily="34" charset="0"/>
              </a:rPr>
              <a:t>ma'lumotlar</a:t>
            </a:r>
            <a:r>
              <a:rPr lang="en-US" sz="2200" dirty="0">
                <a:latin typeface="Arial" pitchFamily="34" charset="0"/>
                <a:cs typeface="Arial" pitchFamily="34" charset="0"/>
              </a:rPr>
              <a:t> </a:t>
            </a:r>
            <a:r>
              <a:rPr lang="en-US" sz="2200" dirty="0" err="1">
                <a:latin typeface="Arial" pitchFamily="34" charset="0"/>
                <a:cs typeface="Arial" pitchFamily="34" charset="0"/>
              </a:rPr>
              <a:t>majmuasi</a:t>
            </a:r>
            <a:r>
              <a:rPr lang="en-US" sz="2200" dirty="0">
                <a:latin typeface="Arial" pitchFamily="34" charset="0"/>
                <a:cs typeface="Arial" pitchFamily="34" charset="0"/>
              </a:rPr>
              <a:t> </a:t>
            </a:r>
            <a:r>
              <a:rPr lang="en-US" sz="2200" dirty="0" err="1">
                <a:latin typeface="Arial" pitchFamily="34" charset="0"/>
                <a:cs typeface="Arial" pitchFamily="34" charset="0"/>
              </a:rPr>
              <a:t>quyidagilardan</a:t>
            </a:r>
            <a:r>
              <a:rPr lang="en-US" sz="2200" dirty="0">
                <a:latin typeface="Arial" pitchFamily="34" charset="0"/>
                <a:cs typeface="Arial" pitchFamily="34" charset="0"/>
              </a:rPr>
              <a:t> </a:t>
            </a:r>
            <a:r>
              <a:rPr lang="en-US" sz="2200" dirty="0" err="1">
                <a:latin typeface="Arial" pitchFamily="34" charset="0"/>
                <a:cs typeface="Arial" pitchFamily="34" charset="0"/>
              </a:rPr>
              <a:t>tashkil</a:t>
            </a:r>
            <a:r>
              <a:rPr lang="en-US" sz="2200" dirty="0">
                <a:latin typeface="Arial" pitchFamily="34" charset="0"/>
                <a:cs typeface="Arial" pitchFamily="34" charset="0"/>
              </a:rPr>
              <a:t> </a:t>
            </a:r>
            <a:r>
              <a:rPr lang="en-US" sz="2200" dirty="0" err="1" smtClean="0">
                <a:latin typeface="Arial" pitchFamily="34" charset="0"/>
                <a:cs typeface="Arial" pitchFamily="34" charset="0"/>
              </a:rPr>
              <a:t>topgan</a:t>
            </a:r>
            <a:r>
              <a:rPr lang="en-US" sz="2200" dirty="0" smtClean="0">
                <a:latin typeface="Arial" pitchFamily="34" charset="0"/>
                <a:cs typeface="Arial" pitchFamily="34" charset="0"/>
              </a:rPr>
              <a:t> </a:t>
            </a:r>
            <a:r>
              <a:rPr lang="en-US" sz="2200" dirty="0" err="1" smtClean="0">
                <a:latin typeface="Arial" pitchFamily="34" charset="0"/>
                <a:cs typeface="Arial" pitchFamily="34" charset="0"/>
              </a:rPr>
              <a:t>bo'lishi</a:t>
            </a:r>
            <a:r>
              <a:rPr lang="en-US" sz="2200" dirty="0" smtClean="0">
                <a:latin typeface="Arial" pitchFamily="34" charset="0"/>
                <a:cs typeface="Arial" pitchFamily="34" charset="0"/>
              </a:rPr>
              <a:t> </a:t>
            </a:r>
            <a:r>
              <a:rPr lang="en-US" sz="2200" dirty="0" err="1">
                <a:latin typeface="Arial" pitchFamily="34" charset="0"/>
                <a:cs typeface="Arial" pitchFamily="34" charset="0"/>
              </a:rPr>
              <a:t>lozim</a:t>
            </a:r>
            <a:r>
              <a:rPr lang="en-US" sz="2200" dirty="0" smtClean="0">
                <a:latin typeface="Arial" pitchFamily="34" charset="0"/>
                <a:cs typeface="Arial" pitchFamily="34" charset="0"/>
              </a:rPr>
              <a:t>:</a:t>
            </a:r>
          </a:p>
          <a:p>
            <a:pPr>
              <a:lnSpc>
                <a:spcPct val="150000"/>
              </a:lnSpc>
            </a:pPr>
            <a:endParaRPr lang="en-US" sz="2200" dirty="0">
              <a:latin typeface="Arial" pitchFamily="34" charset="0"/>
              <a:cs typeface="Arial" pitchFamily="34" charset="0"/>
            </a:endParaRPr>
          </a:p>
          <a:p>
            <a:pPr>
              <a:lnSpc>
                <a:spcPct val="150000"/>
              </a:lnSpc>
            </a:pPr>
            <a:r>
              <a:rPr lang="en-US" sz="2200" dirty="0" err="1">
                <a:latin typeface="Arial" pitchFamily="34" charset="0"/>
                <a:cs typeface="Arial" pitchFamily="34" charset="0"/>
              </a:rPr>
              <a:t>loyiha</a:t>
            </a:r>
            <a:r>
              <a:rPr lang="en-US" sz="2200" dirty="0">
                <a:latin typeface="Arial" pitchFamily="34" charset="0"/>
                <a:cs typeface="Arial" pitchFamily="34" charset="0"/>
              </a:rPr>
              <a:t> </a:t>
            </a:r>
            <a:r>
              <a:rPr lang="en-US" sz="2200" dirty="0" err="1">
                <a:latin typeface="Arial" pitchFamily="34" charset="0"/>
                <a:cs typeface="Arial" pitchFamily="34" charset="0"/>
              </a:rPr>
              <a:t>maqsadlari</a:t>
            </a:r>
            <a:r>
              <a:rPr lang="en-US" sz="2200" dirty="0">
                <a:latin typeface="Arial" pitchFamily="34" charset="0"/>
                <a:cs typeface="Arial" pitchFamily="34" charset="0"/>
              </a:rPr>
              <a:t>, </a:t>
            </a:r>
            <a:r>
              <a:rPr lang="en-US" sz="2200" dirty="0" err="1">
                <a:latin typeface="Arial" pitchFamily="34" charset="0"/>
                <a:cs typeface="Arial" pitchFamily="34" charset="0"/>
              </a:rPr>
              <a:t>uning</a:t>
            </a:r>
            <a:r>
              <a:rPr lang="en-US" sz="2200" dirty="0">
                <a:latin typeface="Arial" pitchFamily="34" charset="0"/>
                <a:cs typeface="Arial" pitchFamily="34" charset="0"/>
              </a:rPr>
              <a:t> </a:t>
            </a:r>
            <a:r>
              <a:rPr lang="en-US" sz="2200" dirty="0" err="1">
                <a:latin typeface="Arial" pitchFamily="34" charset="0"/>
                <a:cs typeface="Arial" pitchFamily="34" charset="0"/>
              </a:rPr>
              <a:t>mo'ljali</a:t>
            </a:r>
            <a:r>
              <a:rPr lang="en-US" sz="2200" dirty="0">
                <a:latin typeface="Arial" pitchFamily="34" charset="0"/>
                <a:cs typeface="Arial" pitchFamily="34" charset="0"/>
              </a:rPr>
              <a:t>, </a:t>
            </a:r>
            <a:r>
              <a:rPr lang="en-US" sz="2200" dirty="0" err="1">
                <a:latin typeface="Arial" pitchFamily="34" charset="0"/>
                <a:cs typeface="Arial" pitchFamily="34" charset="0"/>
              </a:rPr>
              <a:t>iqtisodiy</a:t>
            </a:r>
            <a:r>
              <a:rPr lang="en-US" sz="2200" dirty="0">
                <a:latin typeface="Arial" pitchFamily="34" charset="0"/>
                <a:cs typeface="Arial" pitchFamily="34" charset="0"/>
              </a:rPr>
              <a:t> </a:t>
            </a:r>
            <a:r>
              <a:rPr lang="en-US" sz="2200" dirty="0" err="1" smtClean="0">
                <a:latin typeface="Arial" pitchFamily="34" charset="0"/>
                <a:cs typeface="Arial" pitchFamily="34" charset="0"/>
              </a:rPr>
              <a:t>muhiti</a:t>
            </a:r>
            <a:r>
              <a:rPr lang="en-US" sz="2200" dirty="0" smtClean="0">
                <a:latin typeface="Arial" pitchFamily="34" charset="0"/>
                <a:cs typeface="Arial" pitchFamily="34" charset="0"/>
              </a:rPr>
              <a:t>;</a:t>
            </a:r>
          </a:p>
          <a:p>
            <a:pPr>
              <a:lnSpc>
                <a:spcPct val="150000"/>
              </a:lnSpc>
            </a:pPr>
            <a:endParaRPr lang="en-US" sz="2200" dirty="0">
              <a:latin typeface="Arial" pitchFamily="34" charset="0"/>
              <a:cs typeface="Arial" pitchFamily="34" charset="0"/>
            </a:endParaRPr>
          </a:p>
          <a:p>
            <a:pPr>
              <a:lnSpc>
                <a:spcPct val="150000"/>
              </a:lnSpc>
            </a:pPr>
            <a:r>
              <a:rPr lang="en-US" sz="2200" dirty="0">
                <a:latin typeface="Arial" pitchFamily="34" charset="0"/>
                <a:cs typeface="Arial" pitchFamily="34" charset="0"/>
              </a:rPr>
              <a:t>Marketing </a:t>
            </a:r>
            <a:r>
              <a:rPr lang="en-US" sz="2200" dirty="0" err="1" smtClean="0">
                <a:latin typeface="Arial" pitchFamily="34" charset="0"/>
                <a:cs typeface="Arial" pitchFamily="34" charset="0"/>
              </a:rPr>
              <a:t>ma‘lumotlari</a:t>
            </a:r>
            <a:r>
              <a:rPr lang="en-US" sz="2200" dirty="0" smtClean="0">
                <a:latin typeface="Arial" pitchFamily="34" charset="0"/>
                <a:cs typeface="Arial" pitchFamily="34" charset="0"/>
              </a:rPr>
              <a:t> </a:t>
            </a:r>
            <a:r>
              <a:rPr lang="en-US" sz="2200" dirty="0">
                <a:latin typeface="Arial" pitchFamily="34" charset="0"/>
                <a:cs typeface="Arial" pitchFamily="34" charset="0"/>
              </a:rPr>
              <a:t>(</a:t>
            </a:r>
            <a:r>
              <a:rPr lang="en-US" sz="2200" dirty="0" err="1">
                <a:latin typeface="Arial" pitchFamily="34" charset="0"/>
                <a:cs typeface="Arial" pitchFamily="34" charset="0"/>
              </a:rPr>
              <a:t>sotish</a:t>
            </a:r>
            <a:r>
              <a:rPr lang="en-US" sz="2200" dirty="0">
                <a:latin typeface="Arial" pitchFamily="34" charset="0"/>
                <a:cs typeface="Arial" pitchFamily="34" charset="0"/>
              </a:rPr>
              <a:t>, </a:t>
            </a:r>
            <a:r>
              <a:rPr lang="en-US" sz="2200" dirty="0" err="1">
                <a:latin typeface="Arial" pitchFamily="34" charset="0"/>
                <a:cs typeface="Arial" pitchFamily="34" charset="0"/>
              </a:rPr>
              <a:t>raqobat</a:t>
            </a:r>
            <a:r>
              <a:rPr lang="en-US" sz="2200" dirty="0">
                <a:latin typeface="Arial" pitchFamily="34" charset="0"/>
                <a:cs typeface="Arial" pitchFamily="34" charset="0"/>
              </a:rPr>
              <a:t> </a:t>
            </a:r>
            <a:r>
              <a:rPr lang="en-US" sz="2200" dirty="0" err="1">
                <a:latin typeface="Arial" pitchFamily="34" charset="0"/>
                <a:cs typeface="Arial" pitchFamily="34" charset="0"/>
              </a:rPr>
              <a:t>muhiti</a:t>
            </a:r>
            <a:r>
              <a:rPr lang="en-US" sz="2200" dirty="0">
                <a:latin typeface="Arial" pitchFamily="34" charset="0"/>
                <a:cs typeface="Arial" pitchFamily="34" charset="0"/>
              </a:rPr>
              <a:t>, </a:t>
            </a:r>
            <a:r>
              <a:rPr lang="en-US" sz="2200" dirty="0" err="1" smtClean="0">
                <a:latin typeface="Arial" pitchFamily="34" charset="0"/>
                <a:cs typeface="Arial" pitchFamily="34" charset="0"/>
              </a:rPr>
              <a:t>sotish</a:t>
            </a:r>
            <a:r>
              <a:rPr lang="en-US" sz="2200" dirty="0" smtClean="0">
                <a:latin typeface="Arial" pitchFamily="34" charset="0"/>
                <a:cs typeface="Arial" pitchFamily="34" charset="0"/>
              </a:rPr>
              <a:t> </a:t>
            </a:r>
            <a:r>
              <a:rPr lang="en-US" sz="2200" dirty="0" err="1" smtClean="0">
                <a:latin typeface="Arial" pitchFamily="34" charset="0"/>
                <a:cs typeface="Arial" pitchFamily="34" charset="0"/>
              </a:rPr>
              <a:t>dasturi</a:t>
            </a:r>
            <a:r>
              <a:rPr lang="en-US" sz="2200" dirty="0" smtClean="0">
                <a:latin typeface="Arial" pitchFamily="34" charset="0"/>
                <a:cs typeface="Arial" pitchFamily="34" charset="0"/>
              </a:rPr>
              <a:t> </a:t>
            </a:r>
            <a:r>
              <a:rPr lang="en-US" sz="2200" dirty="0" err="1">
                <a:latin typeface="Arial" pitchFamily="34" charset="0"/>
                <a:cs typeface="Arial" pitchFamily="34" charset="0"/>
              </a:rPr>
              <a:t>va</a:t>
            </a:r>
            <a:r>
              <a:rPr lang="en-US" sz="2200" dirty="0">
                <a:latin typeface="Arial" pitchFamily="34" charset="0"/>
                <a:cs typeface="Arial" pitchFamily="34" charset="0"/>
              </a:rPr>
              <a:t> </a:t>
            </a:r>
            <a:r>
              <a:rPr lang="en-US" sz="2200" dirty="0" err="1" smtClean="0">
                <a:latin typeface="Arial" pitchFamily="34" charset="0"/>
                <a:cs typeface="Arial" pitchFamily="34" charset="0"/>
              </a:rPr>
              <a:t>narx</a:t>
            </a:r>
            <a:r>
              <a:rPr lang="en-US" sz="2200" dirty="0" smtClean="0">
                <a:latin typeface="Arial" pitchFamily="34" charset="0"/>
                <a:cs typeface="Arial" pitchFamily="34" charset="0"/>
              </a:rPr>
              <a:t> </a:t>
            </a:r>
            <a:r>
              <a:rPr lang="en-US" sz="2200" dirty="0" err="1">
                <a:latin typeface="Arial" pitchFamily="34" charset="0"/>
                <a:cs typeface="Arial" pitchFamily="34" charset="0"/>
              </a:rPr>
              <a:t>siyosati</a:t>
            </a:r>
            <a:r>
              <a:rPr lang="en-US" sz="2200" dirty="0" smtClean="0">
                <a:latin typeface="Arial" pitchFamily="34" charset="0"/>
                <a:cs typeface="Arial" pitchFamily="34" charset="0"/>
              </a:rPr>
              <a:t>);</a:t>
            </a:r>
          </a:p>
          <a:p>
            <a:pPr>
              <a:lnSpc>
                <a:spcPct val="150000"/>
              </a:lnSpc>
            </a:pPr>
            <a:endParaRPr lang="en-US" sz="2200" dirty="0">
              <a:latin typeface="Arial" pitchFamily="34" charset="0"/>
              <a:cs typeface="Arial" pitchFamily="34" charset="0"/>
            </a:endParaRPr>
          </a:p>
          <a:p>
            <a:pPr>
              <a:lnSpc>
                <a:spcPct val="150000"/>
              </a:lnSpc>
            </a:pPr>
            <a:r>
              <a:rPr lang="en-US" sz="2200" dirty="0">
                <a:latin typeface="Arial" pitchFamily="34" charset="0"/>
                <a:cs typeface="Arial" pitchFamily="34" charset="0"/>
              </a:rPr>
              <a:t>- </a:t>
            </a:r>
            <a:r>
              <a:rPr lang="en-US" sz="2200" dirty="0" err="1">
                <a:latin typeface="Arial" pitchFamily="34" charset="0"/>
                <a:cs typeface="Arial" pitchFamily="34" charset="0"/>
              </a:rPr>
              <a:t>moddiy</a:t>
            </a:r>
            <a:r>
              <a:rPr lang="en-US" sz="2200" dirty="0">
                <a:latin typeface="Arial" pitchFamily="34" charset="0"/>
                <a:cs typeface="Arial" pitchFamily="34" charset="0"/>
              </a:rPr>
              <a:t> </a:t>
            </a:r>
            <a:r>
              <a:rPr lang="en-US" sz="2200" dirty="0" err="1">
                <a:latin typeface="Arial" pitchFamily="34" charset="0"/>
                <a:cs typeface="Arial" pitchFamily="34" charset="0"/>
              </a:rPr>
              <a:t>xarajatlar</a:t>
            </a:r>
            <a:r>
              <a:rPr lang="en-US" sz="2200" dirty="0">
                <a:latin typeface="Arial" pitchFamily="34" charset="0"/>
                <a:cs typeface="Arial" pitchFamily="34" charset="0"/>
              </a:rPr>
              <a:t>;</a:t>
            </a:r>
          </a:p>
          <a:p>
            <a:pPr>
              <a:lnSpc>
                <a:spcPct val="150000"/>
              </a:lnSpc>
            </a:pPr>
            <a:endParaRPr lang="en-US" sz="2200" dirty="0">
              <a:latin typeface="Arial" pitchFamily="34" charset="0"/>
              <a:cs typeface="Arial" pitchFamily="34" charset="0"/>
            </a:endParaRPr>
          </a:p>
          <a:p>
            <a:pPr>
              <a:lnSpc>
                <a:spcPct val="150000"/>
              </a:lnSpc>
            </a:pPr>
            <a:endParaRPr lang="en-US" sz="2200" dirty="0">
              <a:latin typeface="Arial" pitchFamily="34" charset="0"/>
              <a:cs typeface="Arial" pitchFamily="34" charset="0"/>
            </a:endParaRPr>
          </a:p>
        </p:txBody>
      </p:sp>
    </p:spTree>
    <p:extLst>
      <p:ext uri="{BB962C8B-B14F-4D97-AF65-F5344CB8AC3E}">
        <p14:creationId xmlns:p14="http://schemas.microsoft.com/office/powerpoint/2010/main" val="39685655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7024744" cy="762000"/>
          </a:xfrm>
        </p:spPr>
        <p:txBody>
          <a:bodyPr/>
          <a:lstStyle/>
          <a:p>
            <a:r>
              <a:rPr lang="en-US" b="1" dirty="0" err="1" smtClean="0">
                <a:solidFill>
                  <a:schemeClr val="tx1"/>
                </a:solidFill>
              </a:rPr>
              <a:t>Davomi</a:t>
            </a:r>
            <a:r>
              <a:rPr lang="en-US" b="1" dirty="0" smtClean="0">
                <a:solidFill>
                  <a:schemeClr val="tx1"/>
                </a:solidFill>
              </a:rPr>
              <a:t> </a:t>
            </a:r>
            <a:endParaRPr lang="en-US" b="1" dirty="0">
              <a:solidFill>
                <a:schemeClr val="tx1"/>
              </a:solidFill>
            </a:endParaRPr>
          </a:p>
        </p:txBody>
      </p:sp>
      <p:sp>
        <p:nvSpPr>
          <p:cNvPr id="3" name="Content Placeholder 2"/>
          <p:cNvSpPr>
            <a:spLocks noGrp="1"/>
          </p:cNvSpPr>
          <p:nvPr>
            <p:ph idx="1"/>
          </p:nvPr>
        </p:nvSpPr>
        <p:spPr>
          <a:xfrm>
            <a:off x="762000" y="1371600"/>
            <a:ext cx="7772400" cy="4953000"/>
          </a:xfrm>
        </p:spPr>
        <p:txBody>
          <a:bodyPr>
            <a:normAutofit fontScale="92500" lnSpcReduction="10000"/>
          </a:bodyPr>
          <a:lstStyle/>
          <a:p>
            <a:r>
              <a:rPr lang="en-US" sz="2200" dirty="0" smtClean="0">
                <a:latin typeface="Arial" pitchFamily="34" charset="0"/>
                <a:cs typeface="Arial" pitchFamily="34" charset="0"/>
              </a:rPr>
              <a:t>- </a:t>
            </a:r>
            <a:r>
              <a:rPr lang="en-US" sz="2200" dirty="0" err="1">
                <a:latin typeface="Arial" pitchFamily="34" charset="0"/>
                <a:cs typeface="Arial" pitchFamily="34" charset="0"/>
              </a:rPr>
              <a:t>mehnat</a:t>
            </a:r>
            <a:r>
              <a:rPr lang="en-US" sz="2200" dirty="0" smtClean="0">
                <a:latin typeface="Arial" pitchFamily="34" charset="0"/>
                <a:cs typeface="Arial" pitchFamily="34" charset="0"/>
              </a:rPr>
              <a:t>, </a:t>
            </a:r>
            <a:r>
              <a:rPr lang="en-US" sz="2200" dirty="0" err="1">
                <a:latin typeface="Arial" pitchFamily="34" charset="0"/>
                <a:cs typeface="Arial" pitchFamily="34" charset="0"/>
              </a:rPr>
              <a:t>ijtimoiy</a:t>
            </a:r>
            <a:r>
              <a:rPr lang="en-US" sz="2200" dirty="0">
                <a:latin typeface="Arial" pitchFamily="34" charset="0"/>
                <a:cs typeface="Arial" pitchFamily="34" charset="0"/>
              </a:rPr>
              <a:t> </a:t>
            </a:r>
            <a:r>
              <a:rPr lang="en-US" sz="2200" dirty="0" err="1">
                <a:latin typeface="Arial" pitchFamily="34" charset="0"/>
                <a:cs typeface="Arial" pitchFamily="34" charset="0"/>
              </a:rPr>
              <a:t>va</a:t>
            </a:r>
            <a:r>
              <a:rPr lang="en-US" sz="2200" dirty="0">
                <a:latin typeface="Arial" pitchFamily="34" charset="0"/>
                <a:cs typeface="Arial" pitchFamily="34" charset="0"/>
              </a:rPr>
              <a:t> </a:t>
            </a:r>
            <a:r>
              <a:rPr lang="en-US" sz="2200" dirty="0" err="1">
                <a:latin typeface="Arial" pitchFamily="34" charset="0"/>
                <a:cs typeface="Arial" pitchFamily="34" charset="0"/>
              </a:rPr>
              <a:t>boshqa</a:t>
            </a:r>
            <a:r>
              <a:rPr lang="en-US" sz="2200" dirty="0">
                <a:latin typeface="Arial" pitchFamily="34" charset="0"/>
                <a:cs typeface="Arial" pitchFamily="34" charset="0"/>
              </a:rPr>
              <a:t> </a:t>
            </a:r>
            <a:r>
              <a:rPr lang="en-US" sz="2200" dirty="0" err="1">
                <a:latin typeface="Arial" pitchFamily="34" charset="0"/>
                <a:cs typeface="Arial" pitchFamily="34" charset="0"/>
              </a:rPr>
              <a:t>omillarni</a:t>
            </a:r>
            <a:r>
              <a:rPr lang="en-US" sz="2200" dirty="0">
                <a:latin typeface="Arial" pitchFamily="34" charset="0"/>
                <a:cs typeface="Arial" pitchFamily="34" charset="0"/>
              </a:rPr>
              <a:t> </a:t>
            </a:r>
            <a:r>
              <a:rPr lang="en-US" sz="2200" dirty="0" err="1" smtClean="0">
                <a:latin typeface="Arial" pitchFamily="34" charset="0"/>
                <a:cs typeface="Arial" pitchFamily="34" charset="0"/>
              </a:rPr>
              <a:t>hisobga</a:t>
            </a:r>
            <a:r>
              <a:rPr lang="en-US" sz="2200" dirty="0" smtClean="0">
                <a:latin typeface="Arial" pitchFamily="34" charset="0"/>
                <a:cs typeface="Arial" pitchFamily="34" charset="0"/>
              </a:rPr>
              <a:t> </a:t>
            </a:r>
            <a:r>
              <a:rPr lang="en-US" sz="2200" dirty="0" err="1" smtClean="0">
                <a:latin typeface="Arial" pitchFamily="34" charset="0"/>
                <a:cs typeface="Arial" pitchFamily="34" charset="0"/>
              </a:rPr>
              <a:t>olgan</a:t>
            </a:r>
            <a:r>
              <a:rPr lang="en-US" sz="2200" dirty="0" smtClean="0">
                <a:latin typeface="Arial" pitchFamily="34" charset="0"/>
                <a:cs typeface="Arial" pitchFamily="34" charset="0"/>
              </a:rPr>
              <a:t> </a:t>
            </a:r>
            <a:r>
              <a:rPr lang="en-US" sz="2200" dirty="0" err="1">
                <a:latin typeface="Arial" pitchFamily="34" charset="0"/>
                <a:cs typeface="Arial" pitchFamily="34" charset="0"/>
              </a:rPr>
              <a:t>holda</a:t>
            </a:r>
            <a:r>
              <a:rPr lang="en-US" sz="2200" dirty="0">
                <a:latin typeface="Arial" pitchFamily="34" charset="0"/>
                <a:cs typeface="Arial" pitchFamily="34" charset="0"/>
              </a:rPr>
              <a:t> </a:t>
            </a:r>
            <a:r>
              <a:rPr lang="en-US" sz="2200" dirty="0" err="1">
                <a:latin typeface="Arial" pitchFamily="34" charset="0"/>
                <a:cs typeface="Arial" pitchFamily="34" charset="0"/>
              </a:rPr>
              <a:t>korxonaning</a:t>
            </a:r>
            <a:r>
              <a:rPr lang="en-US" sz="2200" dirty="0">
                <a:latin typeface="Arial" pitchFamily="34" charset="0"/>
                <a:cs typeface="Arial" pitchFamily="34" charset="0"/>
              </a:rPr>
              <a:t> </a:t>
            </a:r>
            <a:r>
              <a:rPr lang="en-US" sz="2200" dirty="0" err="1">
                <a:latin typeface="Arial" pitchFamily="34" charset="0"/>
                <a:cs typeface="Arial" pitchFamily="34" charset="0"/>
              </a:rPr>
              <a:t>joylashuv</a:t>
            </a:r>
            <a:r>
              <a:rPr lang="en-US" sz="2200" dirty="0">
                <a:latin typeface="Arial" pitchFamily="34" charset="0"/>
                <a:cs typeface="Arial" pitchFamily="34" charset="0"/>
              </a:rPr>
              <a:t> </a:t>
            </a:r>
            <a:r>
              <a:rPr lang="en-US" sz="2200" dirty="0" err="1">
                <a:latin typeface="Arial" pitchFamily="34" charset="0"/>
                <a:cs typeface="Arial" pitchFamily="34" charset="0"/>
              </a:rPr>
              <a:t>joyi</a:t>
            </a:r>
            <a:r>
              <a:rPr lang="en-US" sz="2200" dirty="0" smtClean="0">
                <a:latin typeface="Arial" pitchFamily="34" charset="0"/>
                <a:cs typeface="Arial" pitchFamily="34" charset="0"/>
              </a:rPr>
              <a:t>;</a:t>
            </a:r>
          </a:p>
          <a:p>
            <a:endParaRPr lang="en-US" sz="2200" dirty="0">
              <a:latin typeface="Arial" pitchFamily="34" charset="0"/>
              <a:cs typeface="Arial" pitchFamily="34" charset="0"/>
            </a:endParaRPr>
          </a:p>
          <a:p>
            <a:r>
              <a:rPr lang="en-US" sz="2200" dirty="0">
                <a:latin typeface="Arial" pitchFamily="34" charset="0"/>
                <a:cs typeface="Arial" pitchFamily="34" charset="0"/>
              </a:rPr>
              <a:t>- </a:t>
            </a:r>
            <a:r>
              <a:rPr lang="en-US" sz="2200" dirty="0" err="1">
                <a:latin typeface="Arial" pitchFamily="34" charset="0"/>
                <a:cs typeface="Arial" pitchFamily="34" charset="0"/>
              </a:rPr>
              <a:t>qurilish</a:t>
            </a:r>
            <a:r>
              <a:rPr lang="en-US" sz="2200" dirty="0">
                <a:latin typeface="Arial" pitchFamily="34" charset="0"/>
                <a:cs typeface="Arial" pitchFamily="34" charset="0"/>
              </a:rPr>
              <a:t> </a:t>
            </a:r>
            <a:r>
              <a:rPr lang="en-US" sz="2200" dirty="0" err="1">
                <a:latin typeface="Arial" pitchFamily="34" charset="0"/>
                <a:cs typeface="Arial" pitchFamily="34" charset="0"/>
              </a:rPr>
              <a:t>ishlari</a:t>
            </a:r>
            <a:r>
              <a:rPr lang="en-US" sz="2200" dirty="0">
                <a:latin typeface="Arial" pitchFamily="34" charset="0"/>
                <a:cs typeface="Arial" pitchFamily="34" charset="0"/>
              </a:rPr>
              <a:t> </a:t>
            </a:r>
            <a:r>
              <a:rPr lang="en-US" sz="2200" dirty="0" err="1">
                <a:latin typeface="Arial" pitchFamily="34" charset="0"/>
                <a:cs typeface="Arial" pitchFamily="34" charset="0"/>
              </a:rPr>
              <a:t>to'g'risida</a:t>
            </a:r>
            <a:r>
              <a:rPr lang="en-US" sz="2200" dirty="0">
                <a:latin typeface="Arial" pitchFamily="34" charset="0"/>
                <a:cs typeface="Arial" pitchFamily="34" charset="0"/>
              </a:rPr>
              <a:t> </a:t>
            </a:r>
            <a:r>
              <a:rPr lang="en-US" sz="2200" dirty="0" err="1">
                <a:latin typeface="Arial" pitchFamily="34" charset="0"/>
                <a:cs typeface="Arial" pitchFamily="34" charset="0"/>
              </a:rPr>
              <a:t>ma'lumot</a:t>
            </a:r>
            <a:r>
              <a:rPr lang="en-US" sz="2200" dirty="0" smtClean="0">
                <a:latin typeface="Arial" pitchFamily="34" charset="0"/>
                <a:cs typeface="Arial" pitchFamily="34" charset="0"/>
              </a:rPr>
              <a:t>;</a:t>
            </a:r>
          </a:p>
          <a:p>
            <a:endParaRPr lang="en-US" sz="2200" dirty="0">
              <a:latin typeface="Arial" pitchFamily="34" charset="0"/>
              <a:cs typeface="Arial" pitchFamily="34" charset="0"/>
            </a:endParaRPr>
          </a:p>
          <a:p>
            <a:r>
              <a:rPr lang="en-US" sz="2200" dirty="0">
                <a:latin typeface="Arial" pitchFamily="34" charset="0"/>
                <a:cs typeface="Arial" pitchFamily="34" charset="0"/>
              </a:rPr>
              <a:t>- </a:t>
            </a:r>
            <a:r>
              <a:rPr lang="en-US" sz="2200" dirty="0" err="1">
                <a:latin typeface="Arial" pitchFamily="34" charset="0"/>
                <a:cs typeface="Arial" pitchFamily="34" charset="0"/>
              </a:rPr>
              <a:t>ishlab</a:t>
            </a:r>
            <a:r>
              <a:rPr lang="en-US" sz="2200" dirty="0">
                <a:latin typeface="Arial" pitchFamily="34" charset="0"/>
                <a:cs typeface="Arial" pitchFamily="34" charset="0"/>
              </a:rPr>
              <a:t> </a:t>
            </a:r>
            <a:r>
              <a:rPr lang="en-US" sz="2200" dirty="0" err="1">
                <a:latin typeface="Arial" pitchFamily="34" charset="0"/>
                <a:cs typeface="Arial" pitchFamily="34" charset="0"/>
              </a:rPr>
              <a:t>c</a:t>
            </a:r>
            <a:r>
              <a:rPr lang="en-US" sz="2200" dirty="0" err="1" smtClean="0">
                <a:latin typeface="Arial" pitchFamily="34" charset="0"/>
                <a:cs typeface="Arial" pitchFamily="34" charset="0"/>
              </a:rPr>
              <a:t>hiqarishni</a:t>
            </a:r>
            <a:r>
              <a:rPr lang="en-US" sz="2200" dirty="0" smtClean="0">
                <a:latin typeface="Arial" pitchFamily="34" charset="0"/>
                <a:cs typeface="Arial" pitchFamily="34" charset="0"/>
              </a:rPr>
              <a:t> </a:t>
            </a:r>
            <a:r>
              <a:rPr lang="en-US" sz="2200" dirty="0" err="1">
                <a:latin typeface="Arial" pitchFamily="34" charset="0"/>
                <a:cs typeface="Arial" pitchFamily="34" charset="0"/>
              </a:rPr>
              <a:t>tashkil</a:t>
            </a:r>
            <a:r>
              <a:rPr lang="en-US" sz="2200" dirty="0">
                <a:latin typeface="Arial" pitchFamily="34" charset="0"/>
                <a:cs typeface="Arial" pitchFamily="34" charset="0"/>
              </a:rPr>
              <a:t> </a:t>
            </a:r>
            <a:r>
              <a:rPr lang="en-US" sz="2200" dirty="0" err="1">
                <a:latin typeface="Arial" pitchFamily="34" charset="0"/>
                <a:cs typeface="Arial" pitchFamily="34" charset="0"/>
              </a:rPr>
              <a:t>qilish</a:t>
            </a:r>
            <a:r>
              <a:rPr lang="en-US" sz="2200" dirty="0">
                <a:latin typeface="Arial" pitchFamily="34" charset="0"/>
                <a:cs typeface="Arial" pitchFamily="34" charset="0"/>
              </a:rPr>
              <a:t> </a:t>
            </a:r>
            <a:r>
              <a:rPr lang="en-US" sz="2200" dirty="0" err="1">
                <a:latin typeface="Arial" pitchFamily="34" charset="0"/>
                <a:cs typeface="Arial" pitchFamily="34" charset="0"/>
              </a:rPr>
              <a:t>va</a:t>
            </a:r>
            <a:r>
              <a:rPr lang="en-US" sz="2200" dirty="0">
                <a:latin typeface="Arial" pitchFamily="34" charset="0"/>
                <a:cs typeface="Arial" pitchFamily="34" charset="0"/>
              </a:rPr>
              <a:t> </a:t>
            </a:r>
            <a:r>
              <a:rPr lang="en-US" sz="2200" dirty="0" err="1">
                <a:latin typeface="Arial" pitchFamily="34" charset="0"/>
                <a:cs typeface="Arial" pitchFamily="34" charset="0"/>
              </a:rPr>
              <a:t>boshqarish</a:t>
            </a:r>
            <a:r>
              <a:rPr lang="en-US" sz="2200" dirty="0" smtClean="0">
                <a:latin typeface="Arial" pitchFamily="34" charset="0"/>
                <a:cs typeface="Arial" pitchFamily="34" charset="0"/>
              </a:rPr>
              <a:t>;</a:t>
            </a:r>
          </a:p>
          <a:p>
            <a:endParaRPr lang="en-US" sz="2200" dirty="0">
              <a:latin typeface="Arial" pitchFamily="34" charset="0"/>
              <a:cs typeface="Arial" pitchFamily="34" charset="0"/>
            </a:endParaRPr>
          </a:p>
          <a:p>
            <a:r>
              <a:rPr lang="en-US" sz="2200" dirty="0">
                <a:latin typeface="Arial" pitchFamily="34" charset="0"/>
                <a:cs typeface="Arial" pitchFamily="34" charset="0"/>
              </a:rPr>
              <a:t>- </a:t>
            </a:r>
            <a:r>
              <a:rPr lang="en-US" sz="2200" dirty="0" err="1">
                <a:latin typeface="Arial" pitchFamily="34" charset="0"/>
                <a:cs typeface="Arial" pitchFamily="34" charset="0"/>
              </a:rPr>
              <a:t>kadrlar</a:t>
            </a:r>
            <a:r>
              <a:rPr lang="en-US" sz="2200" dirty="0">
                <a:latin typeface="Arial" pitchFamily="34" charset="0"/>
                <a:cs typeface="Arial" pitchFamily="34" charset="0"/>
              </a:rPr>
              <a:t> </a:t>
            </a:r>
            <a:r>
              <a:rPr lang="en-US" sz="2200" dirty="0" err="1">
                <a:latin typeface="Arial" pitchFamily="34" charset="0"/>
                <a:cs typeface="Arial" pitchFamily="34" charset="0"/>
              </a:rPr>
              <a:t>masalasi</a:t>
            </a:r>
            <a:r>
              <a:rPr lang="en-US" sz="2200" dirty="0" smtClean="0">
                <a:latin typeface="Arial" pitchFamily="34" charset="0"/>
                <a:cs typeface="Arial" pitchFamily="34" charset="0"/>
              </a:rPr>
              <a:t>; </a:t>
            </a:r>
            <a:r>
              <a:rPr lang="en-US" sz="2200" dirty="0" err="1" smtClean="0">
                <a:latin typeface="Arial" pitchFamily="34" charset="0"/>
                <a:cs typeface="Arial" pitchFamily="34" charset="0"/>
              </a:rPr>
              <a:t>loyihani</a:t>
            </a:r>
            <a:r>
              <a:rPr lang="en-US" sz="2200" dirty="0" smtClean="0">
                <a:latin typeface="Arial" pitchFamily="34" charset="0"/>
                <a:cs typeface="Arial" pitchFamily="34" charset="0"/>
              </a:rPr>
              <a:t> </a:t>
            </a:r>
            <a:r>
              <a:rPr lang="en-US" sz="2200" dirty="0" err="1">
                <a:latin typeface="Arial" pitchFamily="34" charset="0"/>
                <a:cs typeface="Arial" pitchFamily="34" charset="0"/>
              </a:rPr>
              <a:t>tashkil</a:t>
            </a:r>
            <a:r>
              <a:rPr lang="en-US" sz="2200" dirty="0">
                <a:latin typeface="Arial" pitchFamily="34" charset="0"/>
                <a:cs typeface="Arial" pitchFamily="34" charset="0"/>
              </a:rPr>
              <a:t> </a:t>
            </a:r>
            <a:r>
              <a:rPr lang="en-US" sz="2200" dirty="0" err="1" smtClean="0">
                <a:latin typeface="Arial" pitchFamily="34" charset="0"/>
                <a:cs typeface="Arial" pitchFamily="34" charset="0"/>
              </a:rPr>
              <a:t>qilish</a:t>
            </a:r>
            <a:r>
              <a:rPr lang="en-US" sz="2200" dirty="0" smtClean="0">
                <a:latin typeface="Arial" pitchFamily="34" charset="0"/>
                <a:cs typeface="Arial" pitchFamily="34" charset="0"/>
              </a:rPr>
              <a:t> </a:t>
            </a:r>
            <a:r>
              <a:rPr lang="en-US" sz="2200" dirty="0" err="1" smtClean="0">
                <a:latin typeface="Arial" pitchFamily="34" charset="0"/>
                <a:cs typeface="Arial" pitchFamily="34" charset="0"/>
              </a:rPr>
              <a:t>jadvali</a:t>
            </a:r>
            <a:r>
              <a:rPr lang="en-US" sz="2200" dirty="0" smtClean="0">
                <a:latin typeface="Arial" pitchFamily="34" charset="0"/>
                <a:cs typeface="Arial" pitchFamily="34" charset="0"/>
              </a:rPr>
              <a:t>;</a:t>
            </a:r>
          </a:p>
          <a:p>
            <a:endParaRPr lang="en-US" sz="2200" dirty="0">
              <a:latin typeface="Arial" pitchFamily="34" charset="0"/>
              <a:cs typeface="Arial" pitchFamily="34" charset="0"/>
            </a:endParaRPr>
          </a:p>
          <a:p>
            <a:r>
              <a:rPr lang="en-US" sz="2200" dirty="0" smtClean="0">
                <a:latin typeface="Arial" pitchFamily="34" charset="0"/>
                <a:cs typeface="Arial" pitchFamily="34" charset="0"/>
              </a:rPr>
              <a:t>- </a:t>
            </a:r>
            <a:r>
              <a:rPr lang="en-US" sz="2200" dirty="0" err="1" smtClean="0">
                <a:latin typeface="Arial" pitchFamily="34" charset="0"/>
                <a:cs typeface="Arial" pitchFamily="34" charset="0"/>
              </a:rPr>
              <a:t>loyihani</a:t>
            </a:r>
            <a:r>
              <a:rPr lang="en-US" sz="2200" dirty="0" smtClean="0">
                <a:latin typeface="Arial" pitchFamily="34" charset="0"/>
                <a:cs typeface="Arial" pitchFamily="34" charset="0"/>
              </a:rPr>
              <a:t> </a:t>
            </a:r>
            <a:r>
              <a:rPr lang="en-US" sz="2200" dirty="0" err="1">
                <a:latin typeface="Arial" pitchFamily="34" charset="0"/>
                <a:cs typeface="Arial" pitchFamily="34" charset="0"/>
              </a:rPr>
              <a:t>amalga</a:t>
            </a:r>
            <a:r>
              <a:rPr lang="en-US" sz="2200" dirty="0">
                <a:latin typeface="Arial" pitchFamily="34" charset="0"/>
                <a:cs typeface="Arial" pitchFamily="34" charset="0"/>
              </a:rPr>
              <a:t> </a:t>
            </a:r>
            <a:r>
              <a:rPr lang="en-US" sz="2200" dirty="0" err="1">
                <a:latin typeface="Arial" pitchFamily="34" charset="0"/>
                <a:cs typeface="Arial" pitchFamily="34" charset="0"/>
              </a:rPr>
              <a:t>osbirish</a:t>
            </a:r>
            <a:r>
              <a:rPr lang="en-US" sz="2200" dirty="0">
                <a:latin typeface="Arial" pitchFamily="34" charset="0"/>
                <a:cs typeface="Arial" pitchFamily="34" charset="0"/>
              </a:rPr>
              <a:t> </a:t>
            </a:r>
            <a:r>
              <a:rPr lang="en-US" sz="2200" dirty="0" err="1">
                <a:latin typeface="Arial" pitchFamily="34" charset="0"/>
                <a:cs typeface="Arial" pitchFamily="34" charset="0"/>
              </a:rPr>
              <a:t>davri</a:t>
            </a:r>
            <a:r>
              <a:rPr lang="en-US" sz="2200" dirty="0">
                <a:latin typeface="Arial" pitchFamily="34" charset="0"/>
                <a:cs typeface="Arial" pitchFamily="34" charset="0"/>
              </a:rPr>
              <a:t> </a:t>
            </a:r>
            <a:r>
              <a:rPr lang="en-US" sz="2200" dirty="0" err="1">
                <a:latin typeface="Arial" pitchFamily="34" charset="0"/>
                <a:cs typeface="Arial" pitchFamily="34" charset="0"/>
              </a:rPr>
              <a:t>bo'yicha</a:t>
            </a:r>
            <a:r>
              <a:rPr lang="en-US" sz="2200" dirty="0">
                <a:latin typeface="Arial" pitchFamily="34" charset="0"/>
                <a:cs typeface="Arial" pitchFamily="34" charset="0"/>
              </a:rPr>
              <a:t> </a:t>
            </a:r>
            <a:r>
              <a:rPr lang="en-US" sz="2200" dirty="0" err="1" smtClean="0">
                <a:latin typeface="Arial" pitchFamily="34" charset="0"/>
                <a:cs typeface="Arial" pitchFamily="34" charset="0"/>
              </a:rPr>
              <a:t>moliyalashtirish</a:t>
            </a:r>
            <a:endParaRPr lang="en-US" sz="2200" dirty="0" smtClean="0">
              <a:latin typeface="Arial" pitchFamily="34" charset="0"/>
              <a:cs typeface="Arial" pitchFamily="34" charset="0"/>
            </a:endParaRPr>
          </a:p>
          <a:p>
            <a:endParaRPr lang="en-US" sz="2200" dirty="0">
              <a:latin typeface="Arial" pitchFamily="34" charset="0"/>
              <a:cs typeface="Arial" pitchFamily="34" charset="0"/>
            </a:endParaRPr>
          </a:p>
          <a:p>
            <a:r>
              <a:rPr lang="en-US" sz="2200" dirty="0">
                <a:latin typeface="Arial" pitchFamily="34" charset="0"/>
                <a:cs typeface="Arial" pitchFamily="34" charset="0"/>
              </a:rPr>
              <a:t>- </a:t>
            </a:r>
            <a:r>
              <a:rPr lang="en-US" sz="2200" dirty="0" err="1">
                <a:latin typeface="Arial" pitchFamily="34" charset="0"/>
                <a:cs typeface="Arial" pitchFamily="34" charset="0"/>
              </a:rPr>
              <a:t>loyiha</a:t>
            </a:r>
            <a:r>
              <a:rPr lang="en-US" sz="2200" dirty="0">
                <a:latin typeface="Arial" pitchFamily="34" charset="0"/>
                <a:cs typeface="Arial" pitchFamily="34" charset="0"/>
              </a:rPr>
              <a:t> </a:t>
            </a:r>
            <a:r>
              <a:rPr lang="en-US" sz="2200" dirty="0" err="1">
                <a:latin typeface="Arial" pitchFamily="34" charset="0"/>
                <a:cs typeface="Arial" pitchFamily="34" charset="0"/>
              </a:rPr>
              <a:t>samaradorligini</a:t>
            </a:r>
            <a:r>
              <a:rPr lang="en-US" sz="2200" dirty="0">
                <a:latin typeface="Arial" pitchFamily="34" charset="0"/>
                <a:cs typeface="Arial" pitchFamily="34" charset="0"/>
              </a:rPr>
              <a:t> </a:t>
            </a:r>
            <a:r>
              <a:rPr lang="en-US" sz="2200" dirty="0" err="1" smtClean="0">
                <a:latin typeface="Arial" pitchFamily="34" charset="0"/>
                <a:cs typeface="Arial" pitchFamily="34" charset="0"/>
              </a:rPr>
              <a:t>baholash</a:t>
            </a:r>
            <a:r>
              <a:rPr lang="en-US" sz="2200" dirty="0">
                <a:latin typeface="Arial" pitchFamily="34" charset="0"/>
                <a:cs typeface="Arial" pitchFamily="34" charset="0"/>
              </a:rPr>
              <a:t>.</a:t>
            </a:r>
          </a:p>
        </p:txBody>
      </p:sp>
    </p:spTree>
    <p:extLst>
      <p:ext uri="{BB962C8B-B14F-4D97-AF65-F5344CB8AC3E}">
        <p14:creationId xmlns:p14="http://schemas.microsoft.com/office/powerpoint/2010/main" val="42595499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490" y="1027664"/>
            <a:ext cx="7024744" cy="648736"/>
          </a:xfrm>
        </p:spPr>
        <p:txBody>
          <a:bodyPr>
            <a:normAutofit/>
          </a:bodyPr>
          <a:lstStyle/>
          <a:p>
            <a:r>
              <a:rPr lang="en-US" b="1" dirty="0" err="1">
                <a:solidFill>
                  <a:schemeClr val="tx1"/>
                </a:solidFill>
                <a:latin typeface="Arial" pitchFamily="34" charset="0"/>
                <a:cs typeface="Arial" pitchFamily="34" charset="0"/>
              </a:rPr>
              <a:t>Investitsiyalar</a:t>
            </a:r>
            <a:r>
              <a:rPr lang="en-US" b="1" dirty="0">
                <a:solidFill>
                  <a:schemeClr val="tx1"/>
                </a:solidFill>
                <a:latin typeface="Arial" pitchFamily="34" charset="0"/>
                <a:cs typeface="Arial" pitchFamily="34" charset="0"/>
              </a:rPr>
              <a:t> </a:t>
            </a:r>
            <a:r>
              <a:rPr lang="en-US" b="1" dirty="0" err="1">
                <a:solidFill>
                  <a:schemeClr val="tx1"/>
                </a:solidFill>
                <a:latin typeface="Arial" pitchFamily="34" charset="0"/>
                <a:cs typeface="Arial" pitchFamily="34" charset="0"/>
              </a:rPr>
              <a:t>samaradorligi</a:t>
            </a:r>
            <a:endParaRPr lang="en-US" b="1" dirty="0">
              <a:solidFill>
                <a:schemeClr val="tx1"/>
              </a:solidFill>
            </a:endParaRPr>
          </a:p>
        </p:txBody>
      </p:sp>
      <p:sp>
        <p:nvSpPr>
          <p:cNvPr id="3" name="Content Placeholder 2"/>
          <p:cNvSpPr>
            <a:spLocks noGrp="1"/>
          </p:cNvSpPr>
          <p:nvPr>
            <p:ph idx="1"/>
          </p:nvPr>
        </p:nvSpPr>
        <p:spPr>
          <a:xfrm>
            <a:off x="762000" y="1981200"/>
            <a:ext cx="7543800" cy="3924748"/>
          </a:xfrm>
        </p:spPr>
        <p:txBody>
          <a:bodyPr/>
          <a:lstStyle/>
          <a:p>
            <a:pPr>
              <a:lnSpc>
                <a:spcPct val="150000"/>
              </a:lnSpc>
            </a:pPr>
            <a:r>
              <a:rPr lang="en-US" dirty="0" err="1">
                <a:latin typeface="Arial" pitchFamily="34" charset="0"/>
                <a:cs typeface="Arial" pitchFamily="34" charset="0"/>
              </a:rPr>
              <a:t>Investitsiyalar</a:t>
            </a:r>
            <a:r>
              <a:rPr lang="en-US" dirty="0">
                <a:latin typeface="Arial" pitchFamily="34" charset="0"/>
                <a:cs typeface="Arial" pitchFamily="34" charset="0"/>
              </a:rPr>
              <a:t> </a:t>
            </a:r>
            <a:r>
              <a:rPr lang="en-US" dirty="0" err="1">
                <a:latin typeface="Arial" pitchFamily="34" charset="0"/>
                <a:cs typeface="Arial" pitchFamily="34" charset="0"/>
              </a:rPr>
              <a:t>samaradorligi</a:t>
            </a:r>
            <a:r>
              <a:rPr lang="en-US" dirty="0">
                <a:latin typeface="Arial" pitchFamily="34" charset="0"/>
                <a:cs typeface="Arial" pitchFamily="34" charset="0"/>
              </a:rPr>
              <a:t> </a:t>
            </a:r>
            <a:r>
              <a:rPr lang="en-US" dirty="0" err="1">
                <a:latin typeface="Arial" pitchFamily="34" charset="0"/>
                <a:cs typeface="Arial" pitchFamily="34" charset="0"/>
              </a:rPr>
              <a:t>bir</a:t>
            </a:r>
            <a:r>
              <a:rPr lang="en-US" dirty="0">
                <a:latin typeface="Arial" pitchFamily="34" charset="0"/>
                <a:cs typeface="Arial" pitchFamily="34" charset="0"/>
              </a:rPr>
              <a:t> </a:t>
            </a:r>
            <a:r>
              <a:rPr lang="en-US" dirty="0" err="1">
                <a:latin typeface="Arial" pitchFamily="34" charset="0"/>
                <a:cs typeface="Arial" pitchFamily="34" charset="0"/>
              </a:rPr>
              <a:t>qator</a:t>
            </a:r>
            <a:r>
              <a:rPr lang="en-US" dirty="0">
                <a:latin typeface="Arial" pitchFamily="34" charset="0"/>
                <a:cs typeface="Arial" pitchFamily="34" charset="0"/>
              </a:rPr>
              <a:t> </a:t>
            </a:r>
            <a:r>
              <a:rPr lang="en-US" dirty="0" err="1">
                <a:latin typeface="Arial" pitchFamily="34" charset="0"/>
                <a:cs typeface="Arial" pitchFamily="34" charset="0"/>
              </a:rPr>
              <a:t>vazifalarni</a:t>
            </a:r>
            <a:r>
              <a:rPr lang="en-US" dirty="0">
                <a:latin typeface="Arial" pitchFamily="34" charset="0"/>
                <a:cs typeface="Arial" pitchFamily="34" charset="0"/>
              </a:rPr>
              <a:t> </a:t>
            </a:r>
            <a:r>
              <a:rPr lang="en-US" dirty="0" err="1">
                <a:latin typeface="Arial" pitchFamily="34" charset="0"/>
                <a:cs typeface="Arial" pitchFamily="34" charset="0"/>
              </a:rPr>
              <a:t>hal</a:t>
            </a:r>
            <a:r>
              <a:rPr lang="en-US" dirty="0">
                <a:latin typeface="Arial" pitchFamily="34" charset="0"/>
                <a:cs typeface="Arial" pitchFamily="34" charset="0"/>
              </a:rPr>
              <a:t> </a:t>
            </a:r>
            <a:r>
              <a:rPr lang="en-US" dirty="0" err="1">
                <a:latin typeface="Arial" pitchFamily="34" charset="0"/>
                <a:cs typeface="Arial" pitchFamily="34" charset="0"/>
              </a:rPr>
              <a:t>etish</a:t>
            </a:r>
            <a:r>
              <a:rPr lang="en-US" dirty="0">
                <a:latin typeface="Arial" pitchFamily="34" charset="0"/>
                <a:cs typeface="Arial" pitchFamily="34" charset="0"/>
              </a:rPr>
              <a:t> </a:t>
            </a:r>
            <a:r>
              <a:rPr lang="en-US" dirty="0" err="1">
                <a:latin typeface="Arial" pitchFamily="34" charset="0"/>
                <a:cs typeface="Arial" pitchFamily="34" charset="0"/>
              </a:rPr>
              <a:t>bilan</a:t>
            </a:r>
            <a:r>
              <a:rPr lang="en-US" dirty="0">
                <a:latin typeface="Arial" pitchFamily="34" charset="0"/>
                <a:cs typeface="Arial" pitchFamily="34" charset="0"/>
              </a:rPr>
              <a:t> </a:t>
            </a:r>
            <a:r>
              <a:rPr lang="en-US" dirty="0" err="1">
                <a:latin typeface="Arial" pitchFamily="34" charset="0"/>
                <a:cs typeface="Arial" pitchFamily="34" charset="0"/>
              </a:rPr>
              <a:t>belgilanadi</a:t>
            </a:r>
            <a:r>
              <a:rPr lang="en-US" dirty="0">
                <a:latin typeface="Arial" pitchFamily="34" charset="0"/>
                <a:cs typeface="Arial" pitchFamily="34" charset="0"/>
              </a:rPr>
              <a:t>. </a:t>
            </a:r>
            <a:endParaRPr lang="en-US" dirty="0" smtClean="0">
              <a:latin typeface="Arial" pitchFamily="34" charset="0"/>
              <a:cs typeface="Arial" pitchFamily="34" charset="0"/>
            </a:endParaRPr>
          </a:p>
          <a:p>
            <a:pPr>
              <a:lnSpc>
                <a:spcPct val="150000"/>
              </a:lnSpc>
            </a:pPr>
            <a:endParaRPr lang="en-US" dirty="0">
              <a:latin typeface="Arial" pitchFamily="34" charset="0"/>
              <a:cs typeface="Arial" pitchFamily="34" charset="0"/>
            </a:endParaRPr>
          </a:p>
          <a:p>
            <a:pPr>
              <a:lnSpc>
                <a:spcPct val="150000"/>
              </a:lnSpc>
            </a:pPr>
            <a:r>
              <a:rPr lang="en-US" dirty="0" smtClean="0">
                <a:latin typeface="Arial" pitchFamily="34" charset="0"/>
                <a:cs typeface="Arial" pitchFamily="34" charset="0"/>
              </a:rPr>
              <a:t>   </a:t>
            </a:r>
            <a:r>
              <a:rPr lang="en-US" dirty="0" err="1" smtClean="0">
                <a:latin typeface="Arial" pitchFamily="34" charset="0"/>
                <a:cs typeface="Arial" pitchFamily="34" charset="0"/>
              </a:rPr>
              <a:t>Ular</a:t>
            </a:r>
            <a:r>
              <a:rPr lang="en-US" dirty="0" smtClean="0">
                <a:latin typeface="Arial" pitchFamily="34" charset="0"/>
                <a:cs typeface="Arial" pitchFamily="34" charset="0"/>
              </a:rPr>
              <a:t> </a:t>
            </a:r>
            <a:r>
              <a:rPr lang="en-US" dirty="0" err="1">
                <a:latin typeface="Arial" pitchFamily="34" charset="0"/>
                <a:cs typeface="Arial" pitchFamily="34" charset="0"/>
              </a:rPr>
              <a:t>loyihaning</a:t>
            </a:r>
            <a:r>
              <a:rPr lang="en-US" dirty="0">
                <a:latin typeface="Arial" pitchFamily="34" charset="0"/>
                <a:cs typeface="Arial" pitchFamily="34" charset="0"/>
              </a:rPr>
              <a:t> </a:t>
            </a:r>
            <a:r>
              <a:rPr lang="en-US" dirty="0" err="1">
                <a:latin typeface="Arial" pitchFamily="34" charset="0"/>
                <a:cs typeface="Arial" pitchFamily="34" charset="0"/>
              </a:rPr>
              <a:t>amalga</a:t>
            </a:r>
            <a:r>
              <a:rPr lang="en-US" dirty="0">
                <a:latin typeface="Arial" pitchFamily="34" charset="0"/>
                <a:cs typeface="Arial" pitchFamily="34" charset="0"/>
              </a:rPr>
              <a:t> </a:t>
            </a:r>
            <a:r>
              <a:rPr lang="en-US" b="1" dirty="0" err="1">
                <a:latin typeface="Arial" pitchFamily="34" charset="0"/>
                <a:cs typeface="Arial" pitchFamily="34" charset="0"/>
              </a:rPr>
              <a:t>oshirilishi</a:t>
            </a:r>
            <a:r>
              <a:rPr lang="en-US" dirty="0">
                <a:latin typeface="Arial" pitchFamily="34" charset="0"/>
                <a:cs typeface="Arial" pitchFamily="34" charset="0"/>
              </a:rPr>
              <a:t>, </a:t>
            </a:r>
            <a:r>
              <a:rPr lang="en-US" dirty="0" err="1">
                <a:latin typeface="Arial" pitchFamily="34" charset="0"/>
                <a:cs typeface="Arial" pitchFamily="34" charset="0"/>
              </a:rPr>
              <a:t>loyihaning</a:t>
            </a:r>
            <a:r>
              <a:rPr lang="en-US" dirty="0">
                <a:latin typeface="Arial" pitchFamily="34" charset="0"/>
                <a:cs typeface="Arial" pitchFamily="34" charset="0"/>
              </a:rPr>
              <a:t> </a:t>
            </a:r>
            <a:r>
              <a:rPr lang="en-US" dirty="0" err="1">
                <a:latin typeface="Arial" pitchFamily="34" charset="0"/>
                <a:cs typeface="Arial" pitchFamily="34" charset="0"/>
              </a:rPr>
              <a:t>mutlaq</a:t>
            </a:r>
            <a:r>
              <a:rPr lang="en-US" dirty="0">
                <a:latin typeface="Arial" pitchFamily="34" charset="0"/>
                <a:cs typeface="Arial" pitchFamily="34" charset="0"/>
              </a:rPr>
              <a:t> </a:t>
            </a:r>
            <a:r>
              <a:rPr lang="en-US" b="1" dirty="0" err="1">
                <a:latin typeface="Arial" pitchFamily="34" charset="0"/>
                <a:cs typeface="Arial" pitchFamily="34" charset="0"/>
              </a:rPr>
              <a:t>samaradorligi</a:t>
            </a:r>
            <a:r>
              <a:rPr lang="en-US" dirty="0">
                <a:latin typeface="Arial" pitchFamily="34" charset="0"/>
                <a:cs typeface="Arial" pitchFamily="34" charset="0"/>
              </a:rPr>
              <a:t> </a:t>
            </a:r>
            <a:r>
              <a:rPr lang="en-US" dirty="0" err="1">
                <a:latin typeface="Arial" pitchFamily="34" charset="0"/>
                <a:cs typeface="Arial" pitchFamily="34" charset="0"/>
              </a:rPr>
              <a:t>va</a:t>
            </a:r>
            <a:r>
              <a:rPr lang="en-US" dirty="0">
                <a:latin typeface="Arial" pitchFamily="34" charset="0"/>
                <a:cs typeface="Arial" pitchFamily="34" charset="0"/>
              </a:rPr>
              <a:t> </a:t>
            </a:r>
            <a:r>
              <a:rPr lang="en-US" dirty="0" err="1">
                <a:latin typeface="Arial" pitchFamily="34" charset="0"/>
                <a:cs typeface="Arial" pitchFamily="34" charset="0"/>
              </a:rPr>
              <a:t>qiyosiy</a:t>
            </a:r>
            <a:r>
              <a:rPr lang="en-US" dirty="0">
                <a:latin typeface="Arial" pitchFamily="34" charset="0"/>
                <a:cs typeface="Arial" pitchFamily="34" charset="0"/>
              </a:rPr>
              <a:t> </a:t>
            </a:r>
            <a:r>
              <a:rPr lang="en-US" dirty="0" err="1">
                <a:latin typeface="Arial" pitchFamily="34" charset="0"/>
                <a:cs typeface="Arial" pitchFamily="34" charset="0"/>
              </a:rPr>
              <a:t>samaradorligini</a:t>
            </a:r>
            <a:r>
              <a:rPr lang="en-US" dirty="0">
                <a:latin typeface="Arial" pitchFamily="34" charset="0"/>
                <a:cs typeface="Arial" pitchFamily="34" charset="0"/>
              </a:rPr>
              <a:t> </a:t>
            </a:r>
            <a:r>
              <a:rPr lang="en-US" b="1" dirty="0" err="1">
                <a:latin typeface="Arial" pitchFamily="34" charset="0"/>
                <a:cs typeface="Arial" pitchFamily="34" charset="0"/>
              </a:rPr>
              <a:t>baholashni</a:t>
            </a:r>
            <a:r>
              <a:rPr lang="en-US" dirty="0">
                <a:latin typeface="Arial" pitchFamily="34" charset="0"/>
                <a:cs typeface="Arial" pitchFamily="34" charset="0"/>
              </a:rPr>
              <a:t> </a:t>
            </a:r>
            <a:r>
              <a:rPr lang="en-US" dirty="0" err="1">
                <a:latin typeface="Arial" pitchFamily="34" charset="0"/>
                <a:cs typeface="Arial" pitchFamily="34" charset="0"/>
              </a:rPr>
              <a:t>o'z</a:t>
            </a:r>
            <a:r>
              <a:rPr lang="en-US" dirty="0">
                <a:latin typeface="Arial" pitchFamily="34" charset="0"/>
                <a:cs typeface="Arial" pitchFamily="34" charset="0"/>
              </a:rPr>
              <a:t> </a:t>
            </a:r>
            <a:r>
              <a:rPr lang="en-US" dirty="0" err="1">
                <a:latin typeface="Arial" pitchFamily="34" charset="0"/>
                <a:cs typeface="Arial" pitchFamily="34" charset="0"/>
              </a:rPr>
              <a:t>ichiga</a:t>
            </a:r>
            <a:r>
              <a:rPr lang="en-US" dirty="0">
                <a:latin typeface="Arial" pitchFamily="34" charset="0"/>
                <a:cs typeface="Arial" pitchFamily="34" charset="0"/>
              </a:rPr>
              <a:t> </a:t>
            </a:r>
            <a:r>
              <a:rPr lang="en-US" dirty="0" err="1">
                <a:latin typeface="Arial" pitchFamily="34" charset="0"/>
                <a:cs typeface="Arial" pitchFamily="34" charset="0"/>
              </a:rPr>
              <a:t>oladi</a:t>
            </a:r>
            <a:endParaRPr lang="en-US" dirty="0">
              <a:latin typeface="Arial" pitchFamily="34" charset="0"/>
              <a:cs typeface="Arial" pitchFamily="34" charset="0"/>
            </a:endParaRPr>
          </a:p>
        </p:txBody>
      </p:sp>
    </p:spTree>
    <p:extLst>
      <p:ext uri="{BB962C8B-B14F-4D97-AF65-F5344CB8AC3E}">
        <p14:creationId xmlns:p14="http://schemas.microsoft.com/office/powerpoint/2010/main" val="1177702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490" y="1027664"/>
            <a:ext cx="7024744" cy="724936"/>
          </a:xfrm>
        </p:spPr>
        <p:txBody>
          <a:bodyPr>
            <a:normAutofit/>
          </a:bodyPr>
          <a:lstStyle/>
          <a:p>
            <a:r>
              <a:rPr lang="en-US" b="1" dirty="0" err="1">
                <a:solidFill>
                  <a:schemeClr val="tx1"/>
                </a:solidFill>
              </a:rPr>
              <a:t>Investitsion</a:t>
            </a:r>
            <a:r>
              <a:rPr lang="en-US" b="1" dirty="0">
                <a:solidFill>
                  <a:schemeClr val="tx1"/>
                </a:solidFill>
              </a:rPr>
              <a:t> </a:t>
            </a:r>
            <a:r>
              <a:rPr lang="en-US" b="1" dirty="0" err="1">
                <a:solidFill>
                  <a:schemeClr val="tx1"/>
                </a:solidFill>
              </a:rPr>
              <a:t>samaradorlik</a:t>
            </a:r>
            <a:r>
              <a:rPr lang="en-US" b="1" dirty="0">
                <a:solidFill>
                  <a:schemeClr val="tx1"/>
                </a:solidFill>
              </a:rPr>
              <a:t> </a:t>
            </a:r>
            <a:r>
              <a:rPr lang="en-US" b="1" dirty="0" err="1" smtClean="0">
                <a:solidFill>
                  <a:schemeClr val="tx1"/>
                </a:solidFill>
              </a:rPr>
              <a:t>turlari</a:t>
            </a:r>
            <a:endParaRPr lang="en-US" dirty="0">
              <a:solidFill>
                <a:schemeClr val="tx1"/>
              </a:solidFill>
            </a:endParaRPr>
          </a:p>
        </p:txBody>
      </p:sp>
      <p:sp>
        <p:nvSpPr>
          <p:cNvPr id="3" name="Content Placeholder 2"/>
          <p:cNvSpPr>
            <a:spLocks noGrp="1"/>
          </p:cNvSpPr>
          <p:nvPr>
            <p:ph idx="1"/>
          </p:nvPr>
        </p:nvSpPr>
        <p:spPr/>
        <p:txBody>
          <a:bodyPr/>
          <a:lstStyle/>
          <a:p>
            <a:pPr marL="68580" indent="0">
              <a:lnSpc>
                <a:spcPct val="150000"/>
              </a:lnSpc>
              <a:buNone/>
            </a:pPr>
            <a:r>
              <a:rPr lang="en-US" b="1" dirty="0" err="1" smtClean="0">
                <a:latin typeface="Arial" pitchFamily="34" charset="0"/>
                <a:cs typeface="Arial" pitchFamily="34" charset="0"/>
              </a:rPr>
              <a:t>Investitsiyalarning</a:t>
            </a:r>
            <a:r>
              <a:rPr lang="en-US" b="1" dirty="0" smtClean="0">
                <a:latin typeface="Arial" pitchFamily="34" charset="0"/>
                <a:cs typeface="Arial" pitchFamily="34" charset="0"/>
              </a:rPr>
              <a:t> </a:t>
            </a:r>
            <a:r>
              <a:rPr lang="en-US" dirty="0" smtClean="0">
                <a:latin typeface="Arial" pitchFamily="34" charset="0"/>
                <a:cs typeface="Arial" pitchFamily="34" charset="0"/>
              </a:rPr>
              <a:t>– </a:t>
            </a:r>
          </a:p>
          <a:p>
            <a:pPr marL="68580" indent="0">
              <a:lnSpc>
                <a:spcPct val="150000"/>
              </a:lnSpc>
              <a:buNone/>
            </a:pPr>
            <a:endParaRPr lang="en-US" dirty="0" smtClean="0">
              <a:latin typeface="Arial" pitchFamily="34" charset="0"/>
              <a:cs typeface="Arial" pitchFamily="34" charset="0"/>
            </a:endParaRPr>
          </a:p>
          <a:p>
            <a:pPr>
              <a:lnSpc>
                <a:spcPct val="150000"/>
              </a:lnSpc>
            </a:pPr>
            <a:r>
              <a:rPr lang="en-US" b="1" dirty="0" err="1" smtClean="0">
                <a:latin typeface="Arial" pitchFamily="34" charset="0"/>
                <a:cs typeface="Arial" pitchFamily="34" charset="0"/>
              </a:rPr>
              <a:t>moliyaviy</a:t>
            </a:r>
            <a:r>
              <a:rPr lang="en-US" b="1" dirty="0" smtClean="0">
                <a:latin typeface="Arial" pitchFamily="34" charset="0"/>
                <a:cs typeface="Arial" pitchFamily="34" charset="0"/>
              </a:rPr>
              <a:t> </a:t>
            </a:r>
            <a:r>
              <a:rPr lang="en-US" b="1" dirty="0">
                <a:latin typeface="Arial" pitchFamily="34" charset="0"/>
                <a:cs typeface="Arial" pitchFamily="34" charset="0"/>
              </a:rPr>
              <a:t>(</a:t>
            </a:r>
            <a:r>
              <a:rPr lang="en-US" b="1" dirty="0" err="1">
                <a:latin typeface="Arial" pitchFamily="34" charset="0"/>
                <a:cs typeface="Arial" pitchFamily="34" charset="0"/>
              </a:rPr>
              <a:t>tijorat</a:t>
            </a:r>
            <a:r>
              <a:rPr lang="en-US" b="1" dirty="0">
                <a:latin typeface="Arial" pitchFamily="34" charset="0"/>
                <a:cs typeface="Arial" pitchFamily="34" charset="0"/>
              </a:rPr>
              <a:t>), </a:t>
            </a:r>
            <a:endParaRPr lang="en-US" b="1" dirty="0" smtClean="0">
              <a:latin typeface="Arial" pitchFamily="34" charset="0"/>
              <a:cs typeface="Arial" pitchFamily="34" charset="0"/>
            </a:endParaRPr>
          </a:p>
          <a:p>
            <a:pPr>
              <a:lnSpc>
                <a:spcPct val="150000"/>
              </a:lnSpc>
            </a:pPr>
            <a:r>
              <a:rPr lang="en-US" b="1" dirty="0" err="1" smtClean="0">
                <a:latin typeface="Arial" pitchFamily="34" charset="0"/>
                <a:cs typeface="Arial" pitchFamily="34" charset="0"/>
              </a:rPr>
              <a:t>byudjet</a:t>
            </a:r>
            <a:r>
              <a:rPr lang="en-US" b="1" dirty="0" smtClean="0">
                <a:latin typeface="Arial" pitchFamily="34" charset="0"/>
                <a:cs typeface="Arial" pitchFamily="34" charset="0"/>
              </a:rPr>
              <a:t> </a:t>
            </a:r>
            <a:r>
              <a:rPr lang="en-US" b="1" dirty="0" err="1">
                <a:latin typeface="Arial" pitchFamily="34" charset="0"/>
                <a:cs typeface="Arial" pitchFamily="34" charset="0"/>
              </a:rPr>
              <a:t>va</a:t>
            </a:r>
            <a:r>
              <a:rPr lang="en-US" b="1" dirty="0">
                <a:latin typeface="Arial" pitchFamily="34" charset="0"/>
                <a:cs typeface="Arial" pitchFamily="34" charset="0"/>
              </a:rPr>
              <a:t> </a:t>
            </a:r>
            <a:endParaRPr lang="en-US" b="1" dirty="0" smtClean="0">
              <a:latin typeface="Arial" pitchFamily="34" charset="0"/>
              <a:cs typeface="Arial" pitchFamily="34" charset="0"/>
            </a:endParaRPr>
          </a:p>
          <a:p>
            <a:pPr>
              <a:lnSpc>
                <a:spcPct val="150000"/>
              </a:lnSpc>
            </a:pPr>
            <a:r>
              <a:rPr lang="en-US" b="1" dirty="0" err="1" smtClean="0">
                <a:latin typeface="Arial" pitchFamily="34" charset="0"/>
                <a:cs typeface="Arial" pitchFamily="34" charset="0"/>
              </a:rPr>
              <a:t>iqtisodiy</a:t>
            </a:r>
            <a:r>
              <a:rPr lang="en-US" b="1" dirty="0" smtClean="0">
                <a:latin typeface="Arial" pitchFamily="34" charset="0"/>
                <a:cs typeface="Arial" pitchFamily="34" charset="0"/>
              </a:rPr>
              <a:t> </a:t>
            </a:r>
            <a:r>
              <a:rPr lang="en-US" b="1" dirty="0" err="1">
                <a:latin typeface="Arial" pitchFamily="34" charset="0"/>
                <a:cs typeface="Arial" pitchFamily="34" charset="0"/>
              </a:rPr>
              <a:t>samaradorligi</a:t>
            </a:r>
            <a:r>
              <a:rPr lang="en-US" b="1" dirty="0">
                <a:latin typeface="Arial" pitchFamily="34" charset="0"/>
                <a:cs typeface="Arial" pitchFamily="34" charset="0"/>
              </a:rPr>
              <a:t> </a:t>
            </a:r>
            <a:r>
              <a:rPr lang="en-US" b="1" dirty="0" err="1">
                <a:latin typeface="Arial" pitchFamily="34" charset="0"/>
                <a:cs typeface="Arial" pitchFamily="34" charset="0"/>
              </a:rPr>
              <a:t>mavjud</a:t>
            </a:r>
            <a:r>
              <a:rPr lang="en-US" b="1" dirty="0">
                <a:latin typeface="Arial" pitchFamily="34" charset="0"/>
                <a:cs typeface="Arial" pitchFamily="34" charset="0"/>
              </a:rPr>
              <a:t> </a:t>
            </a:r>
          </a:p>
        </p:txBody>
      </p:sp>
    </p:spTree>
    <p:extLst>
      <p:ext uri="{BB962C8B-B14F-4D97-AF65-F5344CB8AC3E}">
        <p14:creationId xmlns:p14="http://schemas.microsoft.com/office/powerpoint/2010/main" val="31638358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685800"/>
            <a:ext cx="7024744" cy="648736"/>
          </a:xfrm>
        </p:spPr>
        <p:txBody>
          <a:bodyPr>
            <a:normAutofit/>
          </a:bodyPr>
          <a:lstStyle/>
          <a:p>
            <a:r>
              <a:rPr lang="en-US" b="1" dirty="0" err="1">
                <a:solidFill>
                  <a:schemeClr val="tx1"/>
                </a:solidFill>
              </a:rPr>
              <a:t>Investitsion</a:t>
            </a:r>
            <a:r>
              <a:rPr lang="en-US" b="1" dirty="0">
                <a:solidFill>
                  <a:schemeClr val="tx1"/>
                </a:solidFill>
              </a:rPr>
              <a:t> </a:t>
            </a:r>
            <a:r>
              <a:rPr lang="en-US" b="1" dirty="0" err="1">
                <a:solidFill>
                  <a:schemeClr val="tx1"/>
                </a:solidFill>
              </a:rPr>
              <a:t>samaradorlik</a:t>
            </a:r>
            <a:r>
              <a:rPr lang="en-US" b="1" dirty="0">
                <a:solidFill>
                  <a:schemeClr val="tx1"/>
                </a:solidFill>
              </a:rPr>
              <a:t> </a:t>
            </a:r>
            <a:r>
              <a:rPr lang="en-US" b="1" dirty="0" err="1">
                <a:solidFill>
                  <a:schemeClr val="tx1"/>
                </a:solidFill>
              </a:rPr>
              <a:t>turlari</a:t>
            </a:r>
            <a:endParaRPr lang="en-US" dirty="0"/>
          </a:p>
        </p:txBody>
      </p:sp>
      <p:sp>
        <p:nvSpPr>
          <p:cNvPr id="3" name="Content Placeholder 2"/>
          <p:cNvSpPr>
            <a:spLocks noGrp="1"/>
          </p:cNvSpPr>
          <p:nvPr>
            <p:ph idx="1"/>
          </p:nvPr>
        </p:nvSpPr>
        <p:spPr>
          <a:xfrm>
            <a:off x="685800" y="1981200"/>
            <a:ext cx="8001000" cy="4343400"/>
          </a:xfrm>
        </p:spPr>
        <p:txBody>
          <a:bodyPr>
            <a:normAutofit/>
          </a:bodyPr>
          <a:lstStyle/>
          <a:p>
            <a:pPr>
              <a:lnSpc>
                <a:spcPct val="150000"/>
              </a:lnSpc>
            </a:pPr>
            <a:r>
              <a:rPr lang="en-US" sz="2200" b="1" dirty="0" smtClean="0">
                <a:latin typeface="Arial" pitchFamily="34" charset="0"/>
                <a:cs typeface="Arial" pitchFamily="34" charset="0"/>
              </a:rPr>
              <a:t>  </a:t>
            </a:r>
            <a:r>
              <a:rPr lang="en-US" sz="2200" b="1" dirty="0" err="1" smtClean="0">
                <a:latin typeface="Arial" pitchFamily="34" charset="0"/>
                <a:cs typeface="Arial" pitchFamily="34" charset="0"/>
              </a:rPr>
              <a:t>Savdo</a:t>
            </a:r>
            <a:r>
              <a:rPr lang="en-US" sz="2200" b="1" dirty="0" smtClean="0">
                <a:latin typeface="Arial" pitchFamily="34" charset="0"/>
                <a:cs typeface="Arial" pitchFamily="34" charset="0"/>
              </a:rPr>
              <a:t> </a:t>
            </a:r>
            <a:r>
              <a:rPr lang="en-US" sz="2000" b="1" dirty="0">
                <a:latin typeface="Arial" pitchFamily="34" charset="0"/>
                <a:cs typeface="Arial" pitchFamily="34" charset="0"/>
              </a:rPr>
              <a:t>(</a:t>
            </a:r>
            <a:r>
              <a:rPr lang="en-US" sz="2000" b="1" dirty="0" err="1">
                <a:latin typeface="Arial" pitchFamily="34" charset="0"/>
                <a:cs typeface="Arial" pitchFamily="34" charset="0"/>
              </a:rPr>
              <a:t>tijorat</a:t>
            </a:r>
            <a:r>
              <a:rPr lang="en-US" sz="2000" b="1" dirty="0" smtClean="0">
                <a:latin typeface="Arial" pitchFamily="34" charset="0"/>
                <a:cs typeface="Arial" pitchFamily="34" charset="0"/>
              </a:rPr>
              <a:t>)</a:t>
            </a:r>
            <a:r>
              <a:rPr lang="en-US" sz="2200" b="1" dirty="0" smtClean="0">
                <a:latin typeface="Arial" pitchFamily="34" charset="0"/>
                <a:cs typeface="Arial" pitchFamily="34" charset="0"/>
              </a:rPr>
              <a:t> – </a:t>
            </a:r>
            <a:r>
              <a:rPr lang="en-US" sz="2200" dirty="0" err="1" smtClean="0">
                <a:latin typeface="Arial" pitchFamily="34" charset="0"/>
                <a:cs typeface="Arial" pitchFamily="34" charset="0"/>
              </a:rPr>
              <a:t>loyihaning</a:t>
            </a:r>
            <a:r>
              <a:rPr lang="en-US" sz="2200" dirty="0" smtClean="0">
                <a:latin typeface="Arial" pitchFamily="34" charset="0"/>
                <a:cs typeface="Arial" pitchFamily="34" charset="0"/>
              </a:rPr>
              <a:t>, </a:t>
            </a:r>
            <a:r>
              <a:rPr lang="en-US" sz="2200" dirty="0" err="1">
                <a:latin typeface="Arial" pitchFamily="34" charset="0"/>
                <a:cs typeface="Arial" pitchFamily="34" charset="0"/>
              </a:rPr>
              <a:t>investorlarning</a:t>
            </a:r>
            <a:r>
              <a:rPr lang="en-US" sz="2200" dirty="0">
                <a:latin typeface="Arial" pitchFamily="34" charset="0"/>
                <a:cs typeface="Arial" pitchFamily="34" charset="0"/>
              </a:rPr>
              <a:t> </a:t>
            </a:r>
            <a:r>
              <a:rPr lang="en-US" sz="2200" dirty="0" err="1">
                <a:latin typeface="Arial" pitchFamily="34" charset="0"/>
                <a:cs typeface="Arial" pitchFamily="34" charset="0"/>
              </a:rPr>
              <a:t>investitsion</a:t>
            </a:r>
            <a:r>
              <a:rPr lang="en-US" sz="2200" dirty="0">
                <a:latin typeface="Arial" pitchFamily="34" charset="0"/>
                <a:cs typeface="Arial" pitchFamily="34" charset="0"/>
              </a:rPr>
              <a:t> </a:t>
            </a:r>
            <a:r>
              <a:rPr lang="en-US" sz="2200" dirty="0" err="1">
                <a:latin typeface="Arial" pitchFamily="34" charset="0"/>
                <a:cs typeface="Arial" pitchFamily="34" charset="0"/>
              </a:rPr>
              <a:t>jozibadorligini</a:t>
            </a:r>
            <a:r>
              <a:rPr lang="en-US" sz="2200" dirty="0">
                <a:latin typeface="Arial" pitchFamily="34" charset="0"/>
                <a:cs typeface="Arial" pitchFamily="34" charset="0"/>
              </a:rPr>
              <a:t> </a:t>
            </a:r>
            <a:r>
              <a:rPr lang="en-US" sz="2200" dirty="0" err="1">
                <a:latin typeface="Arial" pitchFamily="34" charset="0"/>
                <a:cs typeface="Arial" pitchFamily="34" charset="0"/>
              </a:rPr>
              <a:t>va</a:t>
            </a:r>
            <a:r>
              <a:rPr lang="en-US" sz="2200" dirty="0">
                <a:latin typeface="Arial" pitchFamily="34" charset="0"/>
                <a:cs typeface="Arial" pitchFamily="34" charset="0"/>
              </a:rPr>
              <a:t> </a:t>
            </a:r>
            <a:r>
              <a:rPr lang="en-US" sz="2200" dirty="0" err="1">
                <a:latin typeface="Arial" pitchFamily="34" charset="0"/>
                <a:cs typeface="Arial" pitchFamily="34" charset="0"/>
              </a:rPr>
              <a:t>uning</a:t>
            </a:r>
            <a:r>
              <a:rPr lang="en-US" sz="2200" dirty="0">
                <a:latin typeface="Arial" pitchFamily="34" charset="0"/>
                <a:cs typeface="Arial" pitchFamily="34" charset="0"/>
              </a:rPr>
              <a:t> </a:t>
            </a:r>
            <a:r>
              <a:rPr lang="en-US" sz="2200" dirty="0" err="1">
                <a:latin typeface="Arial" pitchFamily="34" charset="0"/>
                <a:cs typeface="Arial" pitchFamily="34" charset="0"/>
              </a:rPr>
              <a:t>moliyaviy</a:t>
            </a:r>
            <a:r>
              <a:rPr lang="en-US" sz="2200" dirty="0">
                <a:latin typeface="Arial" pitchFamily="34" charset="0"/>
                <a:cs typeface="Arial" pitchFamily="34" charset="0"/>
              </a:rPr>
              <a:t> </a:t>
            </a:r>
            <a:r>
              <a:rPr lang="en-US" sz="2200" dirty="0" err="1">
                <a:latin typeface="Arial" pitchFamily="34" charset="0"/>
                <a:cs typeface="Arial" pitchFamily="34" charset="0"/>
              </a:rPr>
              <a:t>imkoniyatlarini</a:t>
            </a:r>
            <a:r>
              <a:rPr lang="en-US" sz="2200" dirty="0">
                <a:latin typeface="Arial" pitchFamily="34" charset="0"/>
                <a:cs typeface="Arial" pitchFamily="34" charset="0"/>
              </a:rPr>
              <a:t> </a:t>
            </a:r>
            <a:r>
              <a:rPr lang="en-US" sz="2200" dirty="0" err="1">
                <a:latin typeface="Arial" pitchFamily="34" charset="0"/>
                <a:cs typeface="Arial" pitchFamily="34" charset="0"/>
              </a:rPr>
              <a:t>tavsiflaydi</a:t>
            </a:r>
            <a:r>
              <a:rPr lang="en-US" sz="2200" dirty="0" smtClean="0">
                <a:latin typeface="Arial" pitchFamily="34" charset="0"/>
                <a:cs typeface="Arial" pitchFamily="34" charset="0"/>
              </a:rPr>
              <a:t>.</a:t>
            </a:r>
          </a:p>
          <a:p>
            <a:pPr>
              <a:lnSpc>
                <a:spcPct val="150000"/>
              </a:lnSpc>
            </a:pPr>
            <a:endParaRPr lang="en-US" sz="2200" dirty="0">
              <a:latin typeface="Arial" pitchFamily="34" charset="0"/>
              <a:cs typeface="Arial" pitchFamily="34" charset="0"/>
            </a:endParaRPr>
          </a:p>
          <a:p>
            <a:pPr>
              <a:lnSpc>
                <a:spcPct val="150000"/>
              </a:lnSpc>
            </a:pPr>
            <a:r>
              <a:rPr lang="en-US" sz="2200" b="1" dirty="0" smtClean="0">
                <a:latin typeface="Arial" pitchFamily="34" charset="0"/>
                <a:cs typeface="Arial" pitchFamily="34" charset="0"/>
              </a:rPr>
              <a:t>   </a:t>
            </a:r>
            <a:r>
              <a:rPr lang="en-US" sz="2200" b="1" dirty="0" err="1" smtClean="0">
                <a:latin typeface="Arial" pitchFamily="34" charset="0"/>
                <a:cs typeface="Arial" pitchFamily="34" charset="0"/>
              </a:rPr>
              <a:t>Byudjet</a:t>
            </a:r>
            <a:r>
              <a:rPr lang="en-US" sz="2200" b="1" dirty="0" smtClean="0">
                <a:latin typeface="Arial" pitchFamily="34" charset="0"/>
                <a:cs typeface="Arial" pitchFamily="34" charset="0"/>
              </a:rPr>
              <a:t> - </a:t>
            </a:r>
            <a:r>
              <a:rPr lang="en-US" sz="2200" dirty="0" err="1">
                <a:latin typeface="Arial" pitchFamily="34" charset="0"/>
                <a:cs typeface="Arial" pitchFamily="34" charset="0"/>
              </a:rPr>
              <a:t>loyihaning</a:t>
            </a:r>
            <a:r>
              <a:rPr lang="en-US" sz="2200" dirty="0">
                <a:latin typeface="Arial" pitchFamily="34" charset="0"/>
                <a:cs typeface="Arial" pitchFamily="34" charset="0"/>
              </a:rPr>
              <a:t> federal, </a:t>
            </a:r>
            <a:r>
              <a:rPr lang="en-US" sz="2200" dirty="0" err="1">
                <a:latin typeface="Arial" pitchFamily="34" charset="0"/>
                <a:cs typeface="Arial" pitchFamily="34" charset="0"/>
              </a:rPr>
              <a:t>mintaqaviy</a:t>
            </a:r>
            <a:r>
              <a:rPr lang="en-US" sz="2200" dirty="0">
                <a:latin typeface="Arial" pitchFamily="34" charset="0"/>
                <a:cs typeface="Arial" pitchFamily="34" charset="0"/>
              </a:rPr>
              <a:t> </a:t>
            </a:r>
            <a:r>
              <a:rPr lang="en-US" sz="2200" dirty="0" err="1">
                <a:latin typeface="Arial" pitchFamily="34" charset="0"/>
                <a:cs typeface="Arial" pitchFamily="34" charset="0"/>
              </a:rPr>
              <a:t>yoki</a:t>
            </a:r>
            <a:r>
              <a:rPr lang="en-US" sz="2200" dirty="0">
                <a:latin typeface="Arial" pitchFamily="34" charset="0"/>
                <a:cs typeface="Arial" pitchFamily="34" charset="0"/>
              </a:rPr>
              <a:t> </a:t>
            </a:r>
            <a:r>
              <a:rPr lang="en-US" sz="2200" dirty="0" err="1">
                <a:latin typeface="Arial" pitchFamily="34" charset="0"/>
                <a:cs typeface="Arial" pitchFamily="34" charset="0"/>
              </a:rPr>
              <a:t>mahalliy</a:t>
            </a:r>
            <a:r>
              <a:rPr lang="en-US" sz="2200" dirty="0">
                <a:latin typeface="Arial" pitchFamily="34" charset="0"/>
                <a:cs typeface="Arial" pitchFamily="34" charset="0"/>
              </a:rPr>
              <a:t> </a:t>
            </a:r>
            <a:r>
              <a:rPr lang="en-US" sz="2200" dirty="0" err="1">
                <a:latin typeface="Arial" pitchFamily="34" charset="0"/>
                <a:cs typeface="Arial" pitchFamily="34" charset="0"/>
              </a:rPr>
              <a:t>byudjetlar</a:t>
            </a:r>
            <a:r>
              <a:rPr lang="en-US" sz="2200" dirty="0">
                <a:latin typeface="Arial" pitchFamily="34" charset="0"/>
                <a:cs typeface="Arial" pitchFamily="34" charset="0"/>
              </a:rPr>
              <a:t> </a:t>
            </a:r>
            <a:r>
              <a:rPr lang="en-US" sz="2200" dirty="0" err="1">
                <a:latin typeface="Arial" pitchFamily="34" charset="0"/>
                <a:cs typeface="Arial" pitchFamily="34" charset="0"/>
              </a:rPr>
              <a:t>uchun</a:t>
            </a:r>
            <a:r>
              <a:rPr lang="en-US" sz="2200" dirty="0">
                <a:latin typeface="Arial" pitchFamily="34" charset="0"/>
                <a:cs typeface="Arial" pitchFamily="34" charset="0"/>
              </a:rPr>
              <a:t> </a:t>
            </a:r>
            <a:r>
              <a:rPr lang="en-US" sz="2200" dirty="0" err="1">
                <a:latin typeface="Arial" pitchFamily="34" charset="0"/>
                <a:cs typeface="Arial" pitchFamily="34" charset="0"/>
              </a:rPr>
              <a:t>moliyaviy</a:t>
            </a:r>
            <a:r>
              <a:rPr lang="en-US" sz="2200" dirty="0">
                <a:latin typeface="Arial" pitchFamily="34" charset="0"/>
                <a:cs typeface="Arial" pitchFamily="34" charset="0"/>
              </a:rPr>
              <a:t> </a:t>
            </a:r>
            <a:r>
              <a:rPr lang="en-US" sz="2200" dirty="0" err="1">
                <a:latin typeface="Arial" pitchFamily="34" charset="0"/>
                <a:cs typeface="Arial" pitchFamily="34" charset="0"/>
              </a:rPr>
              <a:t>ta'sirini</a:t>
            </a:r>
            <a:r>
              <a:rPr lang="en-US" sz="2200" dirty="0">
                <a:latin typeface="Arial" pitchFamily="34" charset="0"/>
                <a:cs typeface="Arial" pitchFamily="34" charset="0"/>
              </a:rPr>
              <a:t> </a:t>
            </a:r>
            <a:r>
              <a:rPr lang="en-US" sz="2200" dirty="0" err="1">
                <a:latin typeface="Arial" pitchFamily="34" charset="0"/>
                <a:cs typeface="Arial" pitchFamily="34" charset="0"/>
              </a:rPr>
              <a:t>ko'rsatadi</a:t>
            </a:r>
            <a:r>
              <a:rPr lang="en-US" sz="2200" dirty="0">
                <a:latin typeface="Arial" pitchFamily="34" charset="0"/>
                <a:cs typeface="Arial" pitchFamily="34" charset="0"/>
              </a:rPr>
              <a:t>.</a:t>
            </a:r>
          </a:p>
        </p:txBody>
      </p:sp>
    </p:spTree>
    <p:extLst>
      <p:ext uri="{BB962C8B-B14F-4D97-AF65-F5344CB8AC3E}">
        <p14:creationId xmlns:p14="http://schemas.microsoft.com/office/powerpoint/2010/main" val="33520061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490" y="1027664"/>
            <a:ext cx="7024744" cy="801136"/>
          </a:xfrm>
        </p:spPr>
        <p:txBody>
          <a:bodyPr>
            <a:normAutofit/>
          </a:bodyPr>
          <a:lstStyle/>
          <a:p>
            <a:r>
              <a:rPr lang="en-US" b="1" dirty="0" err="1">
                <a:solidFill>
                  <a:schemeClr val="tx1"/>
                </a:solidFill>
              </a:rPr>
              <a:t>Investitsion</a:t>
            </a:r>
            <a:r>
              <a:rPr lang="en-US" b="1" dirty="0">
                <a:solidFill>
                  <a:schemeClr val="tx1"/>
                </a:solidFill>
              </a:rPr>
              <a:t> </a:t>
            </a:r>
            <a:r>
              <a:rPr lang="en-US" b="1" dirty="0" err="1">
                <a:solidFill>
                  <a:schemeClr val="tx1"/>
                </a:solidFill>
              </a:rPr>
              <a:t>samaradorlik</a:t>
            </a:r>
            <a:r>
              <a:rPr lang="en-US" b="1" dirty="0">
                <a:solidFill>
                  <a:schemeClr val="tx1"/>
                </a:solidFill>
              </a:rPr>
              <a:t> </a:t>
            </a:r>
            <a:r>
              <a:rPr lang="en-US" b="1" dirty="0" err="1">
                <a:solidFill>
                  <a:schemeClr val="tx1"/>
                </a:solidFill>
              </a:rPr>
              <a:t>turlari</a:t>
            </a:r>
            <a:endParaRPr lang="en-US" dirty="0"/>
          </a:p>
        </p:txBody>
      </p:sp>
      <p:sp>
        <p:nvSpPr>
          <p:cNvPr id="3" name="Content Placeholder 2"/>
          <p:cNvSpPr>
            <a:spLocks noGrp="1"/>
          </p:cNvSpPr>
          <p:nvPr>
            <p:ph idx="1"/>
          </p:nvPr>
        </p:nvSpPr>
        <p:spPr>
          <a:xfrm>
            <a:off x="685800" y="2514600"/>
            <a:ext cx="7772400" cy="3848548"/>
          </a:xfrm>
        </p:spPr>
        <p:txBody>
          <a:bodyPr>
            <a:normAutofit/>
          </a:bodyPr>
          <a:lstStyle/>
          <a:p>
            <a:pPr>
              <a:lnSpc>
                <a:spcPct val="150000"/>
              </a:lnSpc>
            </a:pPr>
            <a:r>
              <a:rPr lang="en-US" sz="2200" b="1" dirty="0" err="1">
                <a:latin typeface="Arial" pitchFamily="34" charset="0"/>
                <a:cs typeface="Arial" pitchFamily="34" charset="0"/>
              </a:rPr>
              <a:t>Iqtisodiy</a:t>
            </a:r>
            <a:r>
              <a:rPr lang="en-US" sz="2200" b="1" dirty="0">
                <a:latin typeface="Arial" pitchFamily="34" charset="0"/>
                <a:cs typeface="Arial" pitchFamily="34" charset="0"/>
              </a:rPr>
              <a:t> - </a:t>
            </a:r>
            <a:r>
              <a:rPr lang="en-US" sz="2200" dirty="0" err="1">
                <a:latin typeface="Arial" pitchFamily="34" charset="0"/>
                <a:cs typeface="Arial" pitchFamily="34" charset="0"/>
              </a:rPr>
              <a:t>investitsion</a:t>
            </a:r>
            <a:r>
              <a:rPr lang="en-US" sz="2200" dirty="0">
                <a:latin typeface="Arial" pitchFamily="34" charset="0"/>
                <a:cs typeface="Arial" pitchFamily="34" charset="0"/>
              </a:rPr>
              <a:t> </a:t>
            </a:r>
            <a:r>
              <a:rPr lang="en-US" sz="2200" dirty="0" err="1">
                <a:latin typeface="Arial" pitchFamily="34" charset="0"/>
                <a:cs typeface="Arial" pitchFamily="34" charset="0"/>
              </a:rPr>
              <a:t>loyiha</a:t>
            </a:r>
            <a:r>
              <a:rPr lang="en-US" sz="2200" dirty="0">
                <a:latin typeface="Arial" pitchFamily="34" charset="0"/>
                <a:cs typeface="Arial" pitchFamily="34" charset="0"/>
              </a:rPr>
              <a:t> </a:t>
            </a:r>
            <a:r>
              <a:rPr lang="en-US" sz="2200" dirty="0" err="1">
                <a:latin typeface="Arial" pitchFamily="34" charset="0"/>
                <a:cs typeface="Arial" pitchFamily="34" charset="0"/>
              </a:rPr>
              <a:t>ishtirokchilarining</a:t>
            </a:r>
            <a:r>
              <a:rPr lang="en-US" sz="2200" dirty="0">
                <a:latin typeface="Arial" pitchFamily="34" charset="0"/>
                <a:cs typeface="Arial" pitchFamily="34" charset="0"/>
              </a:rPr>
              <a:t> </a:t>
            </a:r>
            <a:r>
              <a:rPr lang="en-US" sz="2200" b="1" dirty="0" err="1">
                <a:latin typeface="Arial" pitchFamily="34" charset="0"/>
                <a:cs typeface="Arial" pitchFamily="34" charset="0"/>
              </a:rPr>
              <a:t>qiymat</a:t>
            </a:r>
            <a:r>
              <a:rPr lang="en-US" sz="2200" dirty="0">
                <a:latin typeface="Arial" pitchFamily="34" charset="0"/>
                <a:cs typeface="Arial" pitchFamily="34" charset="0"/>
              </a:rPr>
              <a:t> </a:t>
            </a:r>
            <a:r>
              <a:rPr lang="en-US" sz="2200" b="1" dirty="0" err="1">
                <a:latin typeface="Arial" pitchFamily="34" charset="0"/>
                <a:cs typeface="Arial" pitchFamily="34" charset="0"/>
              </a:rPr>
              <a:t>jihatidan</a:t>
            </a:r>
            <a:r>
              <a:rPr lang="en-US" sz="2200" dirty="0">
                <a:latin typeface="Arial" pitchFamily="34" charset="0"/>
                <a:cs typeface="Arial" pitchFamily="34" charset="0"/>
              </a:rPr>
              <a:t> </a:t>
            </a:r>
            <a:r>
              <a:rPr lang="en-US" sz="2200" dirty="0" err="1">
                <a:latin typeface="Arial" pitchFamily="34" charset="0"/>
                <a:cs typeface="Arial" pitchFamily="34" charset="0"/>
              </a:rPr>
              <a:t>ifodalanishi</a:t>
            </a:r>
            <a:r>
              <a:rPr lang="en-US" sz="2200" dirty="0">
                <a:latin typeface="Arial" pitchFamily="34" charset="0"/>
                <a:cs typeface="Arial" pitchFamily="34" charset="0"/>
              </a:rPr>
              <a:t> </a:t>
            </a:r>
            <a:r>
              <a:rPr lang="en-US" sz="2200" dirty="0" err="1">
                <a:latin typeface="Arial" pitchFamily="34" charset="0"/>
                <a:cs typeface="Arial" pitchFamily="34" charset="0"/>
              </a:rPr>
              <a:t>mumkin</a:t>
            </a:r>
            <a:r>
              <a:rPr lang="en-US" sz="2200" dirty="0">
                <a:latin typeface="Arial" pitchFamily="34" charset="0"/>
                <a:cs typeface="Arial" pitchFamily="34" charset="0"/>
              </a:rPr>
              <a:t> </a:t>
            </a:r>
            <a:r>
              <a:rPr lang="en-US" sz="2200" dirty="0" err="1">
                <a:latin typeface="Arial" pitchFamily="34" charset="0"/>
                <a:cs typeface="Arial" pitchFamily="34" charset="0"/>
              </a:rPr>
              <a:t>bo'lgan</a:t>
            </a:r>
            <a:r>
              <a:rPr lang="en-US" sz="2200" dirty="0">
                <a:latin typeface="Arial" pitchFamily="34" charset="0"/>
                <a:cs typeface="Arial" pitchFamily="34" charset="0"/>
              </a:rPr>
              <a:t> </a:t>
            </a:r>
            <a:r>
              <a:rPr lang="en-US" sz="2200" dirty="0" err="1">
                <a:latin typeface="Arial" pitchFamily="34" charset="0"/>
                <a:cs typeface="Arial" pitchFamily="34" charset="0"/>
              </a:rPr>
              <a:t>to'g'ridan-to'g'ri</a:t>
            </a:r>
            <a:r>
              <a:rPr lang="en-US" sz="2200" dirty="0">
                <a:latin typeface="Arial" pitchFamily="34" charset="0"/>
                <a:cs typeface="Arial" pitchFamily="34" charset="0"/>
              </a:rPr>
              <a:t> </a:t>
            </a:r>
            <a:r>
              <a:rPr lang="en-US" sz="2200" dirty="0" err="1">
                <a:latin typeface="Arial" pitchFamily="34" charset="0"/>
                <a:cs typeface="Arial" pitchFamily="34" charset="0"/>
              </a:rPr>
              <a:t>manfaatlaridan</a:t>
            </a:r>
            <a:r>
              <a:rPr lang="en-US" sz="2200" dirty="0">
                <a:latin typeface="Arial" pitchFamily="34" charset="0"/>
                <a:cs typeface="Arial" pitchFamily="34" charset="0"/>
              </a:rPr>
              <a:t> </a:t>
            </a:r>
            <a:r>
              <a:rPr lang="en-US" sz="2200" dirty="0" err="1">
                <a:latin typeface="Arial" pitchFamily="34" charset="0"/>
                <a:cs typeface="Arial" pitchFamily="34" charset="0"/>
              </a:rPr>
              <a:t>tashqaridagi</a:t>
            </a:r>
            <a:r>
              <a:rPr lang="en-US" sz="2200" dirty="0">
                <a:latin typeface="Arial" pitchFamily="34" charset="0"/>
                <a:cs typeface="Arial" pitchFamily="34" charset="0"/>
              </a:rPr>
              <a:t> </a:t>
            </a:r>
            <a:r>
              <a:rPr lang="en-US" sz="2200" b="1" dirty="0" err="1">
                <a:latin typeface="Arial" pitchFamily="34" charset="0"/>
                <a:cs typeface="Arial" pitchFamily="34" charset="0"/>
              </a:rPr>
              <a:t>barcha</a:t>
            </a:r>
            <a:r>
              <a:rPr lang="en-US" sz="2200" b="1" dirty="0">
                <a:latin typeface="Arial" pitchFamily="34" charset="0"/>
                <a:cs typeface="Arial" pitchFamily="34" charset="0"/>
              </a:rPr>
              <a:t> </a:t>
            </a:r>
            <a:r>
              <a:rPr lang="en-US" sz="2200" b="1" dirty="0" err="1">
                <a:latin typeface="Arial" pitchFamily="34" charset="0"/>
                <a:cs typeface="Arial" pitchFamily="34" charset="0"/>
              </a:rPr>
              <a:t>xarajatlar</a:t>
            </a:r>
            <a:r>
              <a:rPr lang="en-US" sz="2200" b="1" dirty="0">
                <a:latin typeface="Arial" pitchFamily="34" charset="0"/>
                <a:cs typeface="Arial" pitchFamily="34" charset="0"/>
              </a:rPr>
              <a:t> </a:t>
            </a:r>
            <a:r>
              <a:rPr lang="en-US" sz="2200" dirty="0" err="1">
                <a:latin typeface="Arial" pitchFamily="34" charset="0"/>
                <a:cs typeface="Arial" pitchFamily="34" charset="0"/>
              </a:rPr>
              <a:t>hisobga</a:t>
            </a:r>
            <a:r>
              <a:rPr lang="en-US" sz="2200" dirty="0">
                <a:latin typeface="Arial" pitchFamily="34" charset="0"/>
                <a:cs typeface="Arial" pitchFamily="34" charset="0"/>
              </a:rPr>
              <a:t> </a:t>
            </a:r>
            <a:r>
              <a:rPr lang="en-US" sz="2200" dirty="0" err="1" smtClean="0">
                <a:latin typeface="Arial" pitchFamily="34" charset="0"/>
                <a:cs typeface="Arial" pitchFamily="34" charset="0"/>
              </a:rPr>
              <a:t>olinadi</a:t>
            </a:r>
            <a:r>
              <a:rPr lang="en-US" sz="2200" dirty="0" smtClean="0">
                <a:latin typeface="Arial" pitchFamily="34" charset="0"/>
                <a:cs typeface="Arial" pitchFamily="34" charset="0"/>
              </a:rPr>
              <a:t> </a:t>
            </a:r>
            <a:r>
              <a:rPr lang="en-US" sz="2200" dirty="0" err="1" smtClean="0">
                <a:latin typeface="Arial" pitchFamily="34" charset="0"/>
                <a:cs typeface="Arial" pitchFamily="34" charset="0"/>
              </a:rPr>
              <a:t>va</a:t>
            </a:r>
            <a:r>
              <a:rPr lang="en-US" sz="2200" dirty="0" smtClean="0">
                <a:latin typeface="Arial" pitchFamily="34" charset="0"/>
                <a:cs typeface="Arial" pitchFamily="34" charset="0"/>
              </a:rPr>
              <a:t> </a:t>
            </a:r>
            <a:r>
              <a:rPr lang="en-US" sz="2200" dirty="0" err="1">
                <a:latin typeface="Arial" pitchFamily="34" charset="0"/>
                <a:cs typeface="Arial" pitchFamily="34" charset="0"/>
              </a:rPr>
              <a:t>ularni</a:t>
            </a:r>
            <a:r>
              <a:rPr lang="en-US" sz="2200" dirty="0">
                <a:latin typeface="Arial" pitchFamily="34" charset="0"/>
                <a:cs typeface="Arial" pitchFamily="34" charset="0"/>
              </a:rPr>
              <a:t> </a:t>
            </a:r>
            <a:r>
              <a:rPr lang="en-US" sz="2200" dirty="0" err="1">
                <a:latin typeface="Arial" pitchFamily="34" charset="0"/>
                <a:cs typeface="Arial" pitchFamily="34" charset="0"/>
              </a:rPr>
              <a:t>natijalar</a:t>
            </a:r>
            <a:r>
              <a:rPr lang="en-US" sz="2200" dirty="0">
                <a:latin typeface="Arial" pitchFamily="34" charset="0"/>
                <a:cs typeface="Arial" pitchFamily="34" charset="0"/>
              </a:rPr>
              <a:t> </a:t>
            </a:r>
            <a:r>
              <a:rPr lang="en-US" sz="2200" dirty="0" err="1">
                <a:latin typeface="Arial" pitchFamily="34" charset="0"/>
                <a:cs typeface="Arial" pitchFamily="34" charset="0"/>
              </a:rPr>
              <a:t>bilan</a:t>
            </a:r>
            <a:r>
              <a:rPr lang="en-US" sz="2200" dirty="0">
                <a:latin typeface="Arial" pitchFamily="34" charset="0"/>
                <a:cs typeface="Arial" pitchFamily="34" charset="0"/>
              </a:rPr>
              <a:t> </a:t>
            </a:r>
            <a:r>
              <a:rPr lang="en-US" sz="2200" b="1" dirty="0" err="1">
                <a:latin typeface="Arial" pitchFamily="34" charset="0"/>
                <a:cs typeface="Arial" pitchFamily="34" charset="0"/>
              </a:rPr>
              <a:t>muvofiqlashtiradi</a:t>
            </a:r>
            <a:r>
              <a:rPr lang="en-US" sz="2200" dirty="0">
                <a:latin typeface="Arial" pitchFamily="34" charset="0"/>
                <a:cs typeface="Arial" pitchFamily="34" charset="0"/>
              </a:rPr>
              <a:t>.</a:t>
            </a:r>
          </a:p>
        </p:txBody>
      </p:sp>
    </p:spTree>
    <p:extLst>
      <p:ext uri="{BB962C8B-B14F-4D97-AF65-F5344CB8AC3E}">
        <p14:creationId xmlns:p14="http://schemas.microsoft.com/office/powerpoint/2010/main" val="20495660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762000"/>
            <a:ext cx="7024744" cy="1143000"/>
          </a:xfrm>
        </p:spPr>
        <p:txBody>
          <a:bodyPr>
            <a:normAutofit/>
          </a:bodyPr>
          <a:lstStyle/>
          <a:p>
            <a:pPr algn="ctr"/>
            <a:r>
              <a:rPr lang="en-US" sz="3200" b="1" dirty="0" err="1">
                <a:solidFill>
                  <a:schemeClr val="tx1"/>
                </a:solidFill>
              </a:rPr>
              <a:t>Investitsion</a:t>
            </a:r>
            <a:r>
              <a:rPr lang="en-US" sz="3200" b="1" dirty="0">
                <a:solidFill>
                  <a:schemeClr val="tx1"/>
                </a:solidFill>
              </a:rPr>
              <a:t> </a:t>
            </a:r>
            <a:r>
              <a:rPr lang="en-US" sz="3200" b="1" dirty="0" err="1">
                <a:solidFill>
                  <a:schemeClr val="tx1"/>
                </a:solidFill>
              </a:rPr>
              <a:t>samaradorlik</a:t>
            </a:r>
            <a:r>
              <a:rPr lang="en-US" sz="3200" b="1" dirty="0">
                <a:solidFill>
                  <a:schemeClr val="tx1"/>
                </a:solidFill>
              </a:rPr>
              <a:t> </a:t>
            </a:r>
            <a:r>
              <a:rPr lang="en-US" sz="3200" b="1" dirty="0" err="1">
                <a:solidFill>
                  <a:schemeClr val="tx1"/>
                </a:solidFill>
              </a:rPr>
              <a:t>ko'rsatkichlari</a:t>
            </a:r>
            <a:r>
              <a:rPr lang="en-US" sz="3200" b="1" dirty="0">
                <a:solidFill>
                  <a:schemeClr val="tx1"/>
                </a:solidFill>
              </a:rPr>
              <a:t> </a:t>
            </a:r>
            <a:endParaRPr lang="en-US" sz="3200" dirty="0">
              <a:solidFill>
                <a:schemeClr val="tx1"/>
              </a:solidFill>
            </a:endParaRPr>
          </a:p>
        </p:txBody>
      </p:sp>
      <p:sp>
        <p:nvSpPr>
          <p:cNvPr id="3" name="Content Placeholder 2"/>
          <p:cNvSpPr>
            <a:spLocks noGrp="1"/>
          </p:cNvSpPr>
          <p:nvPr>
            <p:ph idx="1"/>
          </p:nvPr>
        </p:nvSpPr>
        <p:spPr>
          <a:xfrm>
            <a:off x="762000" y="2057400"/>
            <a:ext cx="7772400" cy="4419600"/>
          </a:xfrm>
        </p:spPr>
        <p:txBody>
          <a:bodyPr>
            <a:normAutofit/>
          </a:bodyPr>
          <a:lstStyle/>
          <a:p>
            <a:pPr>
              <a:lnSpc>
                <a:spcPct val="150000"/>
              </a:lnSpc>
            </a:pPr>
            <a:r>
              <a:rPr lang="en-US" sz="2200" b="1" dirty="0" err="1">
                <a:latin typeface="Arial" pitchFamily="34" charset="0"/>
                <a:cs typeface="Arial" pitchFamily="34" charset="0"/>
              </a:rPr>
              <a:t>Qaytish</a:t>
            </a:r>
            <a:r>
              <a:rPr lang="en-US" sz="2200" b="1" dirty="0">
                <a:latin typeface="Arial" pitchFamily="34" charset="0"/>
                <a:cs typeface="Arial" pitchFamily="34" charset="0"/>
              </a:rPr>
              <a:t> </a:t>
            </a:r>
            <a:r>
              <a:rPr lang="en-US" sz="2200" b="1" dirty="0" err="1">
                <a:latin typeface="Arial" pitchFamily="34" charset="0"/>
                <a:cs typeface="Arial" pitchFamily="34" charset="0"/>
              </a:rPr>
              <a:t>muddati</a:t>
            </a:r>
            <a:r>
              <a:rPr lang="en-US" sz="2200" b="1" dirty="0">
                <a:latin typeface="Arial" pitchFamily="34" charset="0"/>
                <a:cs typeface="Arial" pitchFamily="34" charset="0"/>
              </a:rPr>
              <a:t> </a:t>
            </a:r>
            <a:r>
              <a:rPr lang="en-US" sz="2200" dirty="0">
                <a:latin typeface="Arial" pitchFamily="34" charset="0"/>
                <a:cs typeface="Arial" pitchFamily="34" charset="0"/>
              </a:rPr>
              <a:t>(</a:t>
            </a:r>
            <a:r>
              <a:rPr lang="en-US" sz="2200" dirty="0" err="1">
                <a:latin typeface="Arial" pitchFamily="34" charset="0"/>
                <a:cs typeface="Arial" pitchFamily="34" charset="0"/>
              </a:rPr>
              <a:t>qaytarib</a:t>
            </a:r>
            <a:r>
              <a:rPr lang="en-US" sz="2200" dirty="0">
                <a:latin typeface="Arial" pitchFamily="34" charset="0"/>
                <a:cs typeface="Arial" pitchFamily="34" charset="0"/>
              </a:rPr>
              <a:t> </a:t>
            </a:r>
            <a:r>
              <a:rPr lang="en-US" sz="2200" dirty="0" err="1">
                <a:latin typeface="Arial" pitchFamily="34" charset="0"/>
                <a:cs typeface="Arial" pitchFamily="34" charset="0"/>
              </a:rPr>
              <a:t>berilishi</a:t>
            </a:r>
            <a:r>
              <a:rPr lang="en-US" sz="2200" dirty="0">
                <a:latin typeface="Arial" pitchFamily="34" charset="0"/>
                <a:cs typeface="Arial" pitchFamily="34" charset="0"/>
              </a:rPr>
              <a:t>) </a:t>
            </a:r>
            <a:r>
              <a:rPr lang="en-US" sz="2200" dirty="0" smtClean="0">
                <a:latin typeface="Arial" pitchFamily="34" charset="0"/>
                <a:cs typeface="Arial" pitchFamily="34" charset="0"/>
              </a:rPr>
              <a:t>- </a:t>
            </a:r>
            <a:r>
              <a:rPr lang="en-US" sz="2200" dirty="0" err="1" smtClean="0">
                <a:latin typeface="Arial" pitchFamily="34" charset="0"/>
                <a:cs typeface="Arial" pitchFamily="34" charset="0"/>
              </a:rPr>
              <a:t>aniq</a:t>
            </a:r>
            <a:r>
              <a:rPr lang="en-US" sz="2200" dirty="0" smtClean="0">
                <a:latin typeface="Arial" pitchFamily="34" charset="0"/>
                <a:cs typeface="Arial" pitchFamily="34" charset="0"/>
              </a:rPr>
              <a:t> </a:t>
            </a:r>
            <a:r>
              <a:rPr lang="en-US" sz="2200" dirty="0" err="1">
                <a:latin typeface="Arial" pitchFamily="34" charset="0"/>
                <a:cs typeface="Arial" pitchFamily="34" charset="0"/>
              </a:rPr>
              <a:t>investitsiyalar</a:t>
            </a:r>
            <a:r>
              <a:rPr lang="en-US" sz="2200" dirty="0">
                <a:latin typeface="Arial" pitchFamily="34" charset="0"/>
                <a:cs typeface="Arial" pitchFamily="34" charset="0"/>
              </a:rPr>
              <a:t> </a:t>
            </a:r>
            <a:r>
              <a:rPr lang="en-US" sz="2200" dirty="0" err="1">
                <a:latin typeface="Arial" pitchFamily="34" charset="0"/>
                <a:cs typeface="Arial" pitchFamily="34" charset="0"/>
              </a:rPr>
              <a:t>va</a:t>
            </a:r>
            <a:r>
              <a:rPr lang="en-US" sz="2200" dirty="0">
                <a:latin typeface="Arial" pitchFamily="34" charset="0"/>
                <a:cs typeface="Arial" pitchFamily="34" charset="0"/>
              </a:rPr>
              <a:t> </a:t>
            </a:r>
            <a:r>
              <a:rPr lang="en-US" sz="2200" dirty="0" err="1">
                <a:latin typeface="Arial" pitchFamily="34" charset="0"/>
                <a:cs typeface="Arial" pitchFamily="34" charset="0"/>
              </a:rPr>
              <a:t>investitsiya</a:t>
            </a:r>
            <a:r>
              <a:rPr lang="en-US" sz="2200" dirty="0">
                <a:latin typeface="Arial" pitchFamily="34" charset="0"/>
                <a:cs typeface="Arial" pitchFamily="34" charset="0"/>
              </a:rPr>
              <a:t> </a:t>
            </a:r>
            <a:r>
              <a:rPr lang="en-US" sz="2200" dirty="0" err="1">
                <a:latin typeface="Arial" pitchFamily="34" charset="0"/>
                <a:cs typeface="Arial" pitchFamily="34" charset="0"/>
              </a:rPr>
              <a:t>qarorlarini</a:t>
            </a:r>
            <a:r>
              <a:rPr lang="en-US" sz="2200" dirty="0">
                <a:latin typeface="Arial" pitchFamily="34" charset="0"/>
                <a:cs typeface="Arial" pitchFamily="34" charset="0"/>
              </a:rPr>
              <a:t> </a:t>
            </a:r>
            <a:r>
              <a:rPr lang="en-US" sz="2200" dirty="0" err="1">
                <a:latin typeface="Arial" pitchFamily="34" charset="0"/>
                <a:cs typeface="Arial" pitchFamily="34" charset="0"/>
              </a:rPr>
              <a:t>amalga</a:t>
            </a:r>
            <a:r>
              <a:rPr lang="en-US" sz="2200" dirty="0">
                <a:latin typeface="Arial" pitchFamily="34" charset="0"/>
                <a:cs typeface="Arial" pitchFamily="34" charset="0"/>
              </a:rPr>
              <a:t> </a:t>
            </a:r>
            <a:r>
              <a:rPr lang="en-US" sz="2200" dirty="0" err="1">
                <a:latin typeface="Arial" pitchFamily="34" charset="0"/>
                <a:cs typeface="Arial" pitchFamily="34" charset="0"/>
              </a:rPr>
              <a:t>oshirishdan</a:t>
            </a:r>
            <a:r>
              <a:rPr lang="en-US" sz="2200" dirty="0">
                <a:latin typeface="Arial" pitchFamily="34" charset="0"/>
                <a:cs typeface="Arial" pitchFamily="34" charset="0"/>
              </a:rPr>
              <a:t> </a:t>
            </a:r>
            <a:r>
              <a:rPr lang="en-US" sz="2200" dirty="0" err="1">
                <a:latin typeface="Arial" pitchFamily="34" charset="0"/>
                <a:cs typeface="Arial" pitchFamily="34" charset="0"/>
              </a:rPr>
              <a:t>olingan</a:t>
            </a:r>
            <a:r>
              <a:rPr lang="en-US" sz="2200" dirty="0">
                <a:latin typeface="Arial" pitchFamily="34" charset="0"/>
                <a:cs typeface="Arial" pitchFamily="34" charset="0"/>
              </a:rPr>
              <a:t> </a:t>
            </a:r>
            <a:r>
              <a:rPr lang="en-US" sz="2200" b="1" dirty="0" err="1">
                <a:latin typeface="Arial" pitchFamily="34" charset="0"/>
                <a:cs typeface="Arial" pitchFamily="34" charset="0"/>
              </a:rPr>
              <a:t>daromadlar</a:t>
            </a:r>
            <a:r>
              <a:rPr lang="en-US" sz="2200" dirty="0">
                <a:latin typeface="Arial" pitchFamily="34" charset="0"/>
                <a:cs typeface="Arial" pitchFamily="34" charset="0"/>
              </a:rPr>
              <a:t> </a:t>
            </a:r>
            <a:r>
              <a:rPr lang="en-US" sz="2200" dirty="0" err="1">
                <a:latin typeface="Arial" pitchFamily="34" charset="0"/>
                <a:cs typeface="Arial" pitchFamily="34" charset="0"/>
              </a:rPr>
              <a:t>o'rtasidagi</a:t>
            </a:r>
            <a:r>
              <a:rPr lang="en-US" sz="2200" dirty="0">
                <a:latin typeface="Arial" pitchFamily="34" charset="0"/>
                <a:cs typeface="Arial" pitchFamily="34" charset="0"/>
              </a:rPr>
              <a:t> </a:t>
            </a:r>
            <a:r>
              <a:rPr lang="en-US" sz="2200" dirty="0" err="1">
                <a:latin typeface="Arial" pitchFamily="34" charset="0"/>
                <a:cs typeface="Arial" pitchFamily="34" charset="0"/>
              </a:rPr>
              <a:t>munosabatni</a:t>
            </a:r>
            <a:r>
              <a:rPr lang="en-US" sz="2200" dirty="0">
                <a:latin typeface="Arial" pitchFamily="34" charset="0"/>
                <a:cs typeface="Arial" pitchFamily="34" charset="0"/>
              </a:rPr>
              <a:t> </a:t>
            </a:r>
            <a:r>
              <a:rPr lang="en-US" sz="2200" dirty="0" err="1">
                <a:latin typeface="Arial" pitchFamily="34" charset="0"/>
                <a:cs typeface="Arial" pitchFamily="34" charset="0"/>
              </a:rPr>
              <a:t>ifodalaydi</a:t>
            </a:r>
            <a:r>
              <a:rPr lang="en-US" sz="2200" dirty="0" smtClean="0">
                <a:latin typeface="Arial" pitchFamily="34" charset="0"/>
                <a:cs typeface="Arial" pitchFamily="34" charset="0"/>
              </a:rPr>
              <a:t>.</a:t>
            </a:r>
          </a:p>
          <a:p>
            <a:pPr>
              <a:lnSpc>
                <a:spcPct val="150000"/>
              </a:lnSpc>
            </a:pPr>
            <a:endParaRPr lang="en-US" sz="2200" dirty="0">
              <a:latin typeface="Arial" pitchFamily="34" charset="0"/>
              <a:cs typeface="Arial" pitchFamily="34" charset="0"/>
            </a:endParaRPr>
          </a:p>
          <a:p>
            <a:pPr>
              <a:lnSpc>
                <a:spcPct val="150000"/>
              </a:lnSpc>
            </a:pPr>
            <a:r>
              <a:rPr lang="en-US" sz="2200" dirty="0" smtClean="0">
                <a:latin typeface="Arial" pitchFamily="34" charset="0"/>
                <a:cs typeface="Arial" pitchFamily="34" charset="0"/>
              </a:rPr>
              <a:t> </a:t>
            </a:r>
            <a:r>
              <a:rPr lang="en-US" sz="2200" dirty="0" err="1" smtClean="0">
                <a:latin typeface="Arial" pitchFamily="34" charset="0"/>
                <a:cs typeface="Arial" pitchFamily="34" charset="0"/>
              </a:rPr>
              <a:t>Oddiy</a:t>
            </a:r>
            <a:r>
              <a:rPr lang="en-US" sz="2200" dirty="0" smtClean="0">
                <a:latin typeface="Arial" pitchFamily="34" charset="0"/>
                <a:cs typeface="Arial" pitchFamily="34" charset="0"/>
              </a:rPr>
              <a:t> </a:t>
            </a:r>
            <a:r>
              <a:rPr lang="en-US" sz="2200" dirty="0" err="1">
                <a:latin typeface="Arial" pitchFamily="34" charset="0"/>
                <a:cs typeface="Arial" pitchFamily="34" charset="0"/>
              </a:rPr>
              <a:t>daromad</a:t>
            </a:r>
            <a:r>
              <a:rPr lang="en-US" sz="2200" dirty="0">
                <a:latin typeface="Arial" pitchFamily="34" charset="0"/>
                <a:cs typeface="Arial" pitchFamily="34" charset="0"/>
              </a:rPr>
              <a:t> </a:t>
            </a:r>
            <a:r>
              <a:rPr lang="en-US" sz="2200" dirty="0" err="1">
                <a:latin typeface="Arial" pitchFamily="34" charset="0"/>
                <a:cs typeface="Arial" pitchFamily="34" charset="0"/>
              </a:rPr>
              <a:t>darajasi</a:t>
            </a:r>
            <a:r>
              <a:rPr lang="en-US" sz="2200" dirty="0">
                <a:latin typeface="Arial" pitchFamily="34" charset="0"/>
                <a:cs typeface="Arial" pitchFamily="34" charset="0"/>
              </a:rPr>
              <a:t> </a:t>
            </a:r>
            <a:r>
              <a:rPr lang="en-US" sz="2200" dirty="0" err="1">
                <a:latin typeface="Arial" pitchFamily="34" charset="0"/>
                <a:cs typeface="Arial" pitchFamily="34" charset="0"/>
              </a:rPr>
              <a:t>investitsiya</a:t>
            </a:r>
            <a:r>
              <a:rPr lang="en-US" sz="2200" dirty="0">
                <a:latin typeface="Arial" pitchFamily="34" charset="0"/>
                <a:cs typeface="Arial" pitchFamily="34" charset="0"/>
              </a:rPr>
              <a:t> </a:t>
            </a:r>
            <a:r>
              <a:rPr lang="en-US" sz="2200" dirty="0" err="1">
                <a:latin typeface="Arial" pitchFamily="34" charset="0"/>
                <a:cs typeface="Arial" pitchFamily="34" charset="0"/>
              </a:rPr>
              <a:t>rejalashtirishning</a:t>
            </a:r>
            <a:r>
              <a:rPr lang="en-US" sz="2200" dirty="0">
                <a:latin typeface="Arial" pitchFamily="34" charset="0"/>
                <a:cs typeface="Arial" pitchFamily="34" charset="0"/>
              </a:rPr>
              <a:t> </a:t>
            </a:r>
            <a:r>
              <a:rPr lang="en-US" sz="2200" dirty="0" err="1">
                <a:latin typeface="Arial" pitchFamily="34" charset="0"/>
                <a:cs typeface="Arial" pitchFamily="34" charset="0"/>
              </a:rPr>
              <a:t>bir</a:t>
            </a:r>
            <a:r>
              <a:rPr lang="en-US" sz="2200" dirty="0">
                <a:latin typeface="Arial" pitchFamily="34" charset="0"/>
                <a:cs typeface="Arial" pitchFamily="34" charset="0"/>
              </a:rPr>
              <a:t> </a:t>
            </a:r>
            <a:r>
              <a:rPr lang="en-US" sz="2200" b="1" dirty="0" err="1">
                <a:latin typeface="Arial" pitchFamily="34" charset="0"/>
                <a:cs typeface="Arial" pitchFamily="34" charset="0"/>
              </a:rPr>
              <a:t>oralig'i</a:t>
            </a:r>
            <a:r>
              <a:rPr lang="en-US" sz="2200" dirty="0">
                <a:latin typeface="Arial" pitchFamily="34" charset="0"/>
                <a:cs typeface="Arial" pitchFamily="34" charset="0"/>
              </a:rPr>
              <a:t> </a:t>
            </a:r>
            <a:r>
              <a:rPr lang="en-US" sz="2200" dirty="0" err="1">
                <a:latin typeface="Arial" pitchFamily="34" charset="0"/>
                <a:cs typeface="Arial" pitchFamily="34" charset="0"/>
              </a:rPr>
              <a:t>bo'yicha</a:t>
            </a:r>
            <a:r>
              <a:rPr lang="en-US" sz="2200" dirty="0">
                <a:latin typeface="Arial" pitchFamily="34" charset="0"/>
                <a:cs typeface="Arial" pitchFamily="34" charset="0"/>
              </a:rPr>
              <a:t> </a:t>
            </a:r>
            <a:r>
              <a:rPr lang="en-US" sz="2200" dirty="0" err="1">
                <a:latin typeface="Arial" pitchFamily="34" charset="0"/>
                <a:cs typeface="Arial" pitchFamily="34" charset="0"/>
              </a:rPr>
              <a:t>daromad</a:t>
            </a:r>
            <a:r>
              <a:rPr lang="en-US" sz="2200" dirty="0">
                <a:latin typeface="Arial" pitchFamily="34" charset="0"/>
                <a:cs typeface="Arial" pitchFamily="34" charset="0"/>
              </a:rPr>
              <a:t> </a:t>
            </a:r>
            <a:r>
              <a:rPr lang="en-US" sz="2200" dirty="0" err="1">
                <a:latin typeface="Arial" pitchFamily="34" charset="0"/>
                <a:cs typeface="Arial" pitchFamily="34" charset="0"/>
              </a:rPr>
              <a:t>shaklida</a:t>
            </a:r>
            <a:r>
              <a:rPr lang="en-US" sz="2200" dirty="0">
                <a:latin typeface="Arial" pitchFamily="34" charset="0"/>
                <a:cs typeface="Arial" pitchFamily="34" charset="0"/>
              </a:rPr>
              <a:t> </a:t>
            </a:r>
            <a:r>
              <a:rPr lang="en-US" sz="2200" dirty="0" err="1">
                <a:latin typeface="Arial" pitchFamily="34" charset="0"/>
                <a:cs typeface="Arial" pitchFamily="34" charset="0"/>
              </a:rPr>
              <a:t>qoplanadigan</a:t>
            </a:r>
            <a:r>
              <a:rPr lang="en-US" sz="2200" dirty="0">
                <a:latin typeface="Arial" pitchFamily="34" charset="0"/>
                <a:cs typeface="Arial" pitchFamily="34" charset="0"/>
              </a:rPr>
              <a:t> </a:t>
            </a:r>
            <a:r>
              <a:rPr lang="en-US" sz="2200" b="1" dirty="0" err="1">
                <a:latin typeface="Arial" pitchFamily="34" charset="0"/>
                <a:cs typeface="Arial" pitchFamily="34" charset="0"/>
              </a:rPr>
              <a:t>xarajatlarning</a:t>
            </a:r>
            <a:r>
              <a:rPr lang="en-US" sz="2200" dirty="0">
                <a:latin typeface="Arial" pitchFamily="34" charset="0"/>
                <a:cs typeface="Arial" pitchFamily="34" charset="0"/>
              </a:rPr>
              <a:t> </a:t>
            </a:r>
            <a:r>
              <a:rPr lang="en-US" sz="2200" dirty="0" err="1">
                <a:latin typeface="Arial" pitchFamily="34" charset="0"/>
                <a:cs typeface="Arial" pitchFamily="34" charset="0"/>
              </a:rPr>
              <a:t>bir</a:t>
            </a:r>
            <a:r>
              <a:rPr lang="en-US" sz="2200" dirty="0">
                <a:latin typeface="Arial" pitchFamily="34" charset="0"/>
                <a:cs typeface="Arial" pitchFamily="34" charset="0"/>
              </a:rPr>
              <a:t> </a:t>
            </a:r>
            <a:r>
              <a:rPr lang="en-US" sz="2200" dirty="0" err="1">
                <a:latin typeface="Arial" pitchFamily="34" charset="0"/>
                <a:cs typeface="Arial" pitchFamily="34" charset="0"/>
              </a:rPr>
              <a:t>qismini</a:t>
            </a:r>
            <a:r>
              <a:rPr lang="en-US" sz="2200" dirty="0">
                <a:latin typeface="Arial" pitchFamily="34" charset="0"/>
                <a:cs typeface="Arial" pitchFamily="34" charset="0"/>
              </a:rPr>
              <a:t> </a:t>
            </a:r>
            <a:r>
              <a:rPr lang="en-US" sz="2200" dirty="0" err="1">
                <a:latin typeface="Arial" pitchFamily="34" charset="0"/>
                <a:cs typeface="Arial" pitchFamily="34" charset="0"/>
              </a:rPr>
              <a:t>ifodalaydi</a:t>
            </a:r>
            <a:r>
              <a:rPr lang="en-US" sz="2200" dirty="0">
                <a:latin typeface="Arial" pitchFamily="34" charset="0"/>
                <a:cs typeface="Arial" pitchFamily="34" charset="0"/>
              </a:rPr>
              <a:t>.</a:t>
            </a:r>
          </a:p>
        </p:txBody>
      </p:sp>
    </p:spTree>
    <p:extLst>
      <p:ext uri="{BB962C8B-B14F-4D97-AF65-F5344CB8AC3E}">
        <p14:creationId xmlns:p14="http://schemas.microsoft.com/office/powerpoint/2010/main" val="34855117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7992888" cy="889168"/>
          </a:xfrm>
        </p:spPr>
        <p:txBody>
          <a:bodyPr>
            <a:normAutofit/>
          </a:bodyPr>
          <a:lstStyle/>
          <a:p>
            <a:pPr algn="ctr"/>
            <a:r>
              <a:rPr lang="en-US" sz="3000" b="1" dirty="0" err="1" smtClean="0">
                <a:solidFill>
                  <a:schemeClr val="tx1"/>
                </a:solidFill>
                <a:latin typeface="Arial" pitchFamily="34" charset="0"/>
                <a:cs typeface="Arial" pitchFamily="34" charset="0"/>
              </a:rPr>
              <a:t>Korxona</a:t>
            </a:r>
            <a:r>
              <a:rPr lang="en-US" sz="3000" b="1" dirty="0" smtClean="0">
                <a:solidFill>
                  <a:schemeClr val="tx1"/>
                </a:solidFill>
                <a:latin typeface="Arial" pitchFamily="34" charset="0"/>
                <a:cs typeface="Arial" pitchFamily="34" charset="0"/>
              </a:rPr>
              <a:t> </a:t>
            </a:r>
            <a:r>
              <a:rPr lang="en-US" sz="3000" b="1" dirty="0" err="1">
                <a:solidFill>
                  <a:schemeClr val="tx1"/>
                </a:solidFill>
                <a:latin typeface="Arial" pitchFamily="34" charset="0"/>
                <a:cs typeface="Arial" pitchFamily="34" charset="0"/>
              </a:rPr>
              <a:t>ko’lamida</a:t>
            </a:r>
            <a:r>
              <a:rPr lang="en-US" sz="3000" b="1" dirty="0">
                <a:solidFill>
                  <a:schemeClr val="tx1"/>
                </a:solidFill>
                <a:latin typeface="Arial" pitchFamily="34" charset="0"/>
                <a:cs typeface="Arial" pitchFamily="34" charset="0"/>
              </a:rPr>
              <a:t> </a:t>
            </a:r>
            <a:r>
              <a:rPr lang="en-US" sz="3000" b="1" dirty="0" err="1" smtClean="0">
                <a:solidFill>
                  <a:schemeClr val="tx1"/>
                </a:solidFill>
                <a:latin typeface="Arial" pitchFamily="34" charset="0"/>
                <a:cs typeface="Arial" pitchFamily="34" charset="0"/>
              </a:rPr>
              <a:t>loyihalar</a:t>
            </a:r>
            <a:r>
              <a:rPr lang="en-US" sz="3000" b="1" dirty="0" smtClean="0">
                <a:solidFill>
                  <a:schemeClr val="tx1"/>
                </a:solidFill>
                <a:latin typeface="Arial" pitchFamily="34" charset="0"/>
                <a:cs typeface="Arial" pitchFamily="34" charset="0"/>
              </a:rPr>
              <a:t> </a:t>
            </a:r>
            <a:r>
              <a:rPr lang="en-US" sz="3000" b="1" dirty="0" err="1" smtClean="0">
                <a:solidFill>
                  <a:schemeClr val="tx1"/>
                </a:solidFill>
                <a:latin typeface="Arial" pitchFamily="34" charset="0"/>
                <a:cs typeface="Arial" pitchFamily="34" charset="0"/>
              </a:rPr>
              <a:t>samaradorligi</a:t>
            </a:r>
            <a:endParaRPr lang="en-US" sz="3000" b="1" dirty="0">
              <a:solidFill>
                <a:schemeClr val="tx1"/>
              </a:solidFill>
              <a:latin typeface="Arial" pitchFamily="34" charset="0"/>
              <a:cs typeface="Arial" pitchFamily="34" charset="0"/>
            </a:endParaRPr>
          </a:p>
        </p:txBody>
      </p:sp>
      <p:sp>
        <p:nvSpPr>
          <p:cNvPr id="3" name="Content Placeholder 2"/>
          <p:cNvSpPr>
            <a:spLocks noGrp="1"/>
          </p:cNvSpPr>
          <p:nvPr>
            <p:ph idx="1"/>
          </p:nvPr>
        </p:nvSpPr>
        <p:spPr>
          <a:xfrm>
            <a:off x="533400" y="2060848"/>
            <a:ext cx="7927032" cy="4248472"/>
          </a:xfrm>
        </p:spPr>
        <p:txBody>
          <a:bodyPr>
            <a:normAutofit/>
          </a:bodyPr>
          <a:lstStyle/>
          <a:p>
            <a:r>
              <a:rPr lang="en-US" sz="2200" b="1" dirty="0" err="1">
                <a:latin typeface="Arial" pitchFamily="34" charset="0"/>
                <a:cs typeface="Arial" pitchFamily="34" charset="0"/>
              </a:rPr>
              <a:t>Iqtisodiy</a:t>
            </a:r>
            <a:r>
              <a:rPr lang="en-US" sz="2200" b="1" dirty="0">
                <a:latin typeface="Arial" pitchFamily="34" charset="0"/>
                <a:cs typeface="Arial" pitchFamily="34" charset="0"/>
              </a:rPr>
              <a:t> </a:t>
            </a:r>
            <a:r>
              <a:rPr lang="en-US" sz="2200" b="1" dirty="0" err="1">
                <a:latin typeface="Arial" pitchFamily="34" charset="0"/>
                <a:cs typeface="Arial" pitchFamily="34" charset="0"/>
              </a:rPr>
              <a:t>samaradorlikni</a:t>
            </a:r>
            <a:r>
              <a:rPr lang="en-US" sz="2200" b="1" dirty="0">
                <a:latin typeface="Arial" pitchFamily="34" charset="0"/>
                <a:cs typeface="Arial" pitchFamily="34" charset="0"/>
              </a:rPr>
              <a:t> </a:t>
            </a:r>
            <a:r>
              <a:rPr lang="en-US" sz="2200" b="1" dirty="0" err="1" smtClean="0">
                <a:latin typeface="Arial" pitchFamily="34" charset="0"/>
                <a:cs typeface="Arial" pitchFamily="34" charset="0"/>
              </a:rPr>
              <a:t>oshirish</a:t>
            </a:r>
            <a:r>
              <a:rPr lang="en-US" sz="2200" b="1" dirty="0" smtClean="0">
                <a:latin typeface="Arial" pitchFamily="34" charset="0"/>
                <a:cs typeface="Arial" pitchFamily="34" charset="0"/>
              </a:rPr>
              <a:t>;</a:t>
            </a:r>
          </a:p>
          <a:p>
            <a:endParaRPr lang="en-US" sz="2200" b="1" dirty="0" smtClean="0">
              <a:latin typeface="Arial" pitchFamily="34" charset="0"/>
              <a:cs typeface="Arial" pitchFamily="34" charset="0"/>
            </a:endParaRPr>
          </a:p>
          <a:p>
            <a:r>
              <a:rPr lang="en-US" sz="2200" b="1" dirty="0" err="1">
                <a:latin typeface="Arial" pitchFamily="34" charset="0"/>
                <a:cs typeface="Arial" pitchFamily="34" charset="0"/>
              </a:rPr>
              <a:t>Ishlab</a:t>
            </a:r>
            <a:r>
              <a:rPr lang="en-US" sz="2200" b="1" dirty="0">
                <a:latin typeface="Arial" pitchFamily="34" charset="0"/>
                <a:cs typeface="Arial" pitchFamily="34" charset="0"/>
              </a:rPr>
              <a:t> </a:t>
            </a:r>
            <a:r>
              <a:rPr lang="en-US" sz="2200" b="1" dirty="0" err="1">
                <a:latin typeface="Arial" pitchFamily="34" charset="0"/>
                <a:cs typeface="Arial" pitchFamily="34" charset="0"/>
              </a:rPr>
              <a:t>chiqarishni</a:t>
            </a:r>
            <a:r>
              <a:rPr lang="en-US" sz="2200" b="1" dirty="0">
                <a:latin typeface="Arial" pitchFamily="34" charset="0"/>
                <a:cs typeface="Arial" pitchFamily="34" charset="0"/>
              </a:rPr>
              <a:t> </a:t>
            </a:r>
            <a:r>
              <a:rPr lang="en-US" sz="2200" b="1" dirty="0" err="1" smtClean="0">
                <a:latin typeface="Arial" pitchFamily="34" charset="0"/>
                <a:cs typeface="Arial" pitchFamily="34" charset="0"/>
              </a:rPr>
              <a:t>kengaytirish</a:t>
            </a:r>
            <a:endParaRPr lang="en-US" sz="2200" b="1" dirty="0" smtClean="0">
              <a:latin typeface="Arial" pitchFamily="34" charset="0"/>
              <a:cs typeface="Arial" pitchFamily="34" charset="0"/>
            </a:endParaRPr>
          </a:p>
          <a:p>
            <a:endParaRPr lang="en-US" sz="2200" b="1" dirty="0" smtClean="0">
              <a:latin typeface="Arial" pitchFamily="34" charset="0"/>
              <a:cs typeface="Arial" pitchFamily="34" charset="0"/>
            </a:endParaRPr>
          </a:p>
          <a:p>
            <a:r>
              <a:rPr lang="en-US" sz="2200" b="1" dirty="0" err="1">
                <a:latin typeface="Arial" pitchFamily="34" charset="0"/>
                <a:cs typeface="Arial" pitchFamily="34" charset="0"/>
              </a:rPr>
              <a:t>Yangi</a:t>
            </a:r>
            <a:r>
              <a:rPr lang="en-US" sz="2200" b="1" dirty="0">
                <a:latin typeface="Arial" pitchFamily="34" charset="0"/>
                <a:cs typeface="Arial" pitchFamily="34" charset="0"/>
              </a:rPr>
              <a:t> </a:t>
            </a:r>
            <a:r>
              <a:rPr lang="en-US" sz="2200" b="1" dirty="0" err="1">
                <a:latin typeface="Arial" pitchFamily="34" charset="0"/>
                <a:cs typeface="Arial" pitchFamily="34" charset="0"/>
              </a:rPr>
              <a:t>ishlab</a:t>
            </a:r>
            <a:r>
              <a:rPr lang="en-US" sz="2200" b="1" dirty="0">
                <a:latin typeface="Arial" pitchFamily="34" charset="0"/>
                <a:cs typeface="Arial" pitchFamily="34" charset="0"/>
              </a:rPr>
              <a:t> </a:t>
            </a:r>
            <a:r>
              <a:rPr lang="en-US" sz="2200" b="1" dirty="0" err="1">
                <a:latin typeface="Arial" pitchFamily="34" charset="0"/>
                <a:cs typeface="Arial" pitchFamily="34" charset="0"/>
              </a:rPr>
              <a:t>chiqarishlarni</a:t>
            </a:r>
            <a:r>
              <a:rPr lang="en-US" sz="2200" b="1" dirty="0">
                <a:latin typeface="Arial" pitchFamily="34" charset="0"/>
                <a:cs typeface="Arial" pitchFamily="34" charset="0"/>
              </a:rPr>
              <a:t> </a:t>
            </a:r>
            <a:r>
              <a:rPr lang="en-US" sz="2200" b="1" dirty="0" err="1">
                <a:latin typeface="Arial" pitchFamily="34" charset="0"/>
                <a:cs typeface="Arial" pitchFamily="34" charset="0"/>
              </a:rPr>
              <a:t>vujudga</a:t>
            </a:r>
            <a:r>
              <a:rPr lang="en-US" sz="2200" b="1" dirty="0">
                <a:latin typeface="Arial" pitchFamily="34" charset="0"/>
                <a:cs typeface="Arial" pitchFamily="34" charset="0"/>
              </a:rPr>
              <a:t> </a:t>
            </a:r>
            <a:r>
              <a:rPr lang="en-US" sz="2200" b="1" dirty="0" err="1">
                <a:latin typeface="Arial" pitchFamily="34" charset="0"/>
                <a:cs typeface="Arial" pitchFamily="34" charset="0"/>
              </a:rPr>
              <a:t>keltirish</a:t>
            </a:r>
            <a:r>
              <a:rPr lang="en-US" sz="2200" b="1" dirty="0">
                <a:latin typeface="Arial" pitchFamily="34" charset="0"/>
                <a:cs typeface="Arial" pitchFamily="34" charset="0"/>
              </a:rPr>
              <a:t> </a:t>
            </a:r>
            <a:r>
              <a:rPr lang="en-US" sz="2200" b="1" dirty="0" err="1" smtClean="0">
                <a:latin typeface="Arial" pitchFamily="34" charset="0"/>
                <a:cs typeface="Arial" pitchFamily="34" charset="0"/>
              </a:rPr>
              <a:t>uchun</a:t>
            </a:r>
            <a:r>
              <a:rPr lang="en-US" sz="2200" b="1" dirty="0" smtClean="0">
                <a:latin typeface="Arial" pitchFamily="34" charset="0"/>
                <a:cs typeface="Arial" pitchFamily="34" charset="0"/>
              </a:rPr>
              <a:t>;</a:t>
            </a:r>
          </a:p>
          <a:p>
            <a:endParaRPr lang="en-US" sz="2200" b="1" dirty="0" smtClean="0">
              <a:latin typeface="Arial" pitchFamily="34" charset="0"/>
              <a:cs typeface="Arial" pitchFamily="34" charset="0"/>
            </a:endParaRPr>
          </a:p>
          <a:p>
            <a:r>
              <a:rPr lang="en-US" sz="2200" b="1" dirty="0" err="1" smtClean="0">
                <a:latin typeface="Arial" pitchFamily="34" charset="0"/>
                <a:cs typeface="Arial" pitchFamily="34" charset="0"/>
              </a:rPr>
              <a:t>Davlat</a:t>
            </a:r>
            <a:r>
              <a:rPr lang="en-US" sz="2200" b="1" dirty="0" smtClean="0">
                <a:latin typeface="Arial" pitchFamily="34" charset="0"/>
                <a:cs typeface="Arial" pitchFamily="34" charset="0"/>
              </a:rPr>
              <a:t> </a:t>
            </a:r>
            <a:r>
              <a:rPr lang="en-US" sz="2200" b="1" dirty="0" err="1">
                <a:latin typeface="Arial" pitchFamily="34" charset="0"/>
                <a:cs typeface="Arial" pitchFamily="34" charset="0"/>
              </a:rPr>
              <a:t>boshqaruv</a:t>
            </a:r>
            <a:r>
              <a:rPr lang="en-US" sz="2200" b="1" dirty="0">
                <a:latin typeface="Arial" pitchFamily="34" charset="0"/>
                <a:cs typeface="Arial" pitchFamily="34" charset="0"/>
              </a:rPr>
              <a:t> </a:t>
            </a:r>
            <a:r>
              <a:rPr lang="en-US" sz="2200" b="1" dirty="0" err="1">
                <a:latin typeface="Arial" pitchFamily="34" charset="0"/>
                <a:cs typeface="Arial" pitchFamily="34" charset="0"/>
              </a:rPr>
              <a:t>idoralari</a:t>
            </a:r>
            <a:r>
              <a:rPr lang="en-US" sz="2200" b="1" dirty="0">
                <a:latin typeface="Arial" pitchFamily="34" charset="0"/>
                <a:cs typeface="Arial" pitchFamily="34" charset="0"/>
              </a:rPr>
              <a:t> </a:t>
            </a:r>
            <a:r>
              <a:rPr lang="en-US" sz="2200" b="1" dirty="0" err="1">
                <a:latin typeface="Arial" pitchFamily="34" charset="0"/>
                <a:cs typeface="Arial" pitchFamily="34" charset="0"/>
              </a:rPr>
              <a:t>talablarini</a:t>
            </a:r>
            <a:r>
              <a:rPr lang="en-US" sz="2200" b="1" dirty="0">
                <a:latin typeface="Arial" pitchFamily="34" charset="0"/>
                <a:cs typeface="Arial" pitchFamily="34" charset="0"/>
              </a:rPr>
              <a:t> </a:t>
            </a:r>
            <a:r>
              <a:rPr lang="en-US" sz="2200" b="1" dirty="0" err="1">
                <a:latin typeface="Arial" pitchFamily="34" charset="0"/>
                <a:cs typeface="Arial" pitchFamily="34" charset="0"/>
              </a:rPr>
              <a:t>bajarish</a:t>
            </a:r>
            <a:r>
              <a:rPr lang="en-US" sz="2200" b="1" dirty="0">
                <a:latin typeface="Arial" pitchFamily="34" charset="0"/>
                <a:cs typeface="Arial" pitchFamily="34" charset="0"/>
              </a:rPr>
              <a:t> </a:t>
            </a:r>
            <a:r>
              <a:rPr lang="en-US" sz="2200" b="1" dirty="0" err="1" smtClean="0">
                <a:latin typeface="Arial" pitchFamily="34" charset="0"/>
                <a:cs typeface="Arial" pitchFamily="34" charset="0"/>
              </a:rPr>
              <a:t>uchun</a:t>
            </a:r>
            <a:r>
              <a:rPr lang="en-US" sz="2200" b="1" dirty="0">
                <a:latin typeface="Arial" pitchFamily="34" charset="0"/>
                <a:cs typeface="Arial" pitchFamily="34" charset="0"/>
              </a:rPr>
              <a:t> </a:t>
            </a:r>
            <a:r>
              <a:rPr lang="en-US" sz="2200" b="1" dirty="0" smtClean="0">
                <a:latin typeface="Arial" pitchFamily="34" charset="0"/>
                <a:cs typeface="Arial" pitchFamily="34" charset="0"/>
              </a:rPr>
              <a:t>– </a:t>
            </a:r>
          </a:p>
          <a:p>
            <a:endParaRPr lang="en-US" sz="2200" b="1" dirty="0">
              <a:latin typeface="Arial" pitchFamily="34" charset="0"/>
              <a:cs typeface="Arial" pitchFamily="34" charset="0"/>
            </a:endParaRPr>
          </a:p>
          <a:p>
            <a:pPr marL="68580" indent="0">
              <a:buNone/>
            </a:pPr>
            <a:r>
              <a:rPr lang="en-US" sz="2200" b="1" dirty="0" err="1" smtClean="0">
                <a:latin typeface="Arial" pitchFamily="34" charset="0"/>
                <a:cs typeface="Arial" pitchFamily="34" charset="0"/>
              </a:rPr>
              <a:t>qilinadigan</a:t>
            </a:r>
            <a:r>
              <a:rPr lang="en-US" sz="2200" b="1" dirty="0" smtClean="0">
                <a:latin typeface="Arial" pitchFamily="34" charset="0"/>
                <a:cs typeface="Arial" pitchFamily="34" charset="0"/>
              </a:rPr>
              <a:t> </a:t>
            </a:r>
            <a:r>
              <a:rPr lang="en-US" sz="2200" b="1" dirty="0" err="1">
                <a:latin typeface="Arial" pitchFamily="34" charset="0"/>
                <a:cs typeface="Arial" pitchFamily="34" charset="0"/>
              </a:rPr>
              <a:t>investitsiyalar</a:t>
            </a:r>
            <a:r>
              <a:rPr lang="en-US" sz="2200" b="1" dirty="0">
                <a:latin typeface="Arial" pitchFamily="34" charset="0"/>
                <a:cs typeface="Arial" pitchFamily="34" charset="0"/>
              </a:rPr>
              <a:t>;</a:t>
            </a:r>
          </a:p>
        </p:txBody>
      </p:sp>
    </p:spTree>
    <p:extLst>
      <p:ext uri="{BB962C8B-B14F-4D97-AF65-F5344CB8AC3E}">
        <p14:creationId xmlns:p14="http://schemas.microsoft.com/office/powerpoint/2010/main" val="305026315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990600"/>
            <a:ext cx="7848872" cy="648072"/>
          </a:xfrm>
        </p:spPr>
        <p:txBody>
          <a:bodyPr>
            <a:normAutofit/>
          </a:bodyPr>
          <a:lstStyle/>
          <a:p>
            <a:r>
              <a:rPr lang="en-US" sz="3200" b="1" dirty="0" err="1">
                <a:solidFill>
                  <a:schemeClr val="tx1"/>
                </a:solidFill>
                <a:latin typeface="Arial" pitchFamily="34" charset="0"/>
                <a:cs typeface="Arial" pitchFamily="34" charset="0"/>
              </a:rPr>
              <a:t>I</a:t>
            </a:r>
            <a:r>
              <a:rPr lang="en-US" sz="3200" b="1" dirty="0" err="1" smtClean="0">
                <a:solidFill>
                  <a:schemeClr val="tx1"/>
                </a:solidFill>
                <a:latin typeface="Arial" pitchFamily="34" charset="0"/>
                <a:cs typeface="Arial" pitchFamily="34" charset="0"/>
              </a:rPr>
              <a:t>qtisodiy</a:t>
            </a:r>
            <a:r>
              <a:rPr lang="en-US" sz="3200" b="1" dirty="0" smtClean="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baholash</a:t>
            </a:r>
            <a:r>
              <a:rPr lang="en-US" sz="3200" b="1" dirty="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koeffitsientilari</a:t>
            </a:r>
            <a:endParaRPr lang="en-US" sz="3200" b="1" dirty="0">
              <a:solidFill>
                <a:schemeClr val="tx1"/>
              </a:solidFill>
              <a:latin typeface="Arial" pitchFamily="34" charset="0"/>
              <a:cs typeface="Arial" pitchFamily="34" charset="0"/>
            </a:endParaRPr>
          </a:p>
        </p:txBody>
      </p:sp>
      <p:sp>
        <p:nvSpPr>
          <p:cNvPr id="3" name="Content Placeholder 2"/>
          <p:cNvSpPr>
            <a:spLocks noGrp="1"/>
          </p:cNvSpPr>
          <p:nvPr>
            <p:ph idx="1"/>
          </p:nvPr>
        </p:nvSpPr>
        <p:spPr>
          <a:xfrm>
            <a:off x="611560" y="2132856"/>
            <a:ext cx="7920880" cy="3744416"/>
          </a:xfrm>
        </p:spPr>
        <p:txBody>
          <a:bodyPr>
            <a:normAutofit/>
          </a:bodyPr>
          <a:lstStyle/>
          <a:p>
            <a:r>
              <a:rPr lang="en-US" sz="2200" dirty="0" err="1">
                <a:latin typeface="Arial" pitchFamily="34" charset="0"/>
                <a:cs typeface="Arial" pitchFamily="34" charset="0"/>
              </a:rPr>
              <a:t>sof</a:t>
            </a:r>
            <a:r>
              <a:rPr lang="en-US" sz="2200" dirty="0">
                <a:latin typeface="Arial" pitchFamily="34" charset="0"/>
                <a:cs typeface="Arial" pitchFamily="34" charset="0"/>
              </a:rPr>
              <a:t> </a:t>
            </a:r>
            <a:r>
              <a:rPr lang="en-US" sz="2200" dirty="0" err="1">
                <a:latin typeface="Arial" pitchFamily="34" charset="0"/>
                <a:cs typeface="Arial" pitchFamily="34" charset="0"/>
              </a:rPr>
              <a:t>keltirilgan</a:t>
            </a:r>
            <a:r>
              <a:rPr lang="en-US" sz="2200" dirty="0">
                <a:latin typeface="Arial" pitchFamily="34" charset="0"/>
                <a:cs typeface="Arial" pitchFamily="34" charset="0"/>
              </a:rPr>
              <a:t> </a:t>
            </a:r>
            <a:r>
              <a:rPr lang="en-US" sz="2200" dirty="0" err="1">
                <a:latin typeface="Arial" pitchFamily="34" charset="0"/>
                <a:cs typeface="Arial" pitchFamily="34" charset="0"/>
              </a:rPr>
              <a:t>qiymat</a:t>
            </a:r>
            <a:r>
              <a:rPr lang="en-US" sz="2200" dirty="0">
                <a:latin typeface="Arial" pitchFamily="34" charset="0"/>
                <a:cs typeface="Arial" pitchFamily="34" charset="0"/>
              </a:rPr>
              <a:t> (</a:t>
            </a:r>
            <a:r>
              <a:rPr lang="en-US" sz="2200" b="1" dirty="0">
                <a:latin typeface="Arial" pitchFamily="34" charset="0"/>
                <a:cs typeface="Arial" pitchFamily="34" charset="0"/>
              </a:rPr>
              <a:t>Net Present Value</a:t>
            </a:r>
            <a:r>
              <a:rPr lang="en-US" sz="2200" dirty="0">
                <a:latin typeface="Arial" pitchFamily="34" charset="0"/>
                <a:cs typeface="Arial" pitchFamily="34" charset="0"/>
              </a:rPr>
              <a:t>, NPV</a:t>
            </a:r>
            <a:r>
              <a:rPr lang="en-US" sz="2200" dirty="0" smtClean="0">
                <a:latin typeface="Arial" pitchFamily="34" charset="0"/>
                <a:cs typeface="Arial" pitchFamily="34" charset="0"/>
              </a:rPr>
              <a:t>),</a:t>
            </a:r>
          </a:p>
          <a:p>
            <a:endParaRPr lang="en-US" sz="2200" dirty="0" smtClean="0">
              <a:latin typeface="Arial" pitchFamily="34" charset="0"/>
              <a:cs typeface="Arial" pitchFamily="34" charset="0"/>
            </a:endParaRPr>
          </a:p>
          <a:p>
            <a:r>
              <a:rPr lang="it-IT" sz="2200" dirty="0">
                <a:latin typeface="Arial" pitchFamily="34" charset="0"/>
                <a:cs typeface="Arial" pitchFamily="34" charset="0"/>
              </a:rPr>
              <a:t>investitsiya rentabelligi indeksi </a:t>
            </a:r>
            <a:r>
              <a:rPr lang="it-IT" sz="2200" dirty="0" smtClean="0">
                <a:latin typeface="Arial" pitchFamily="34" charset="0"/>
                <a:cs typeface="Arial" pitchFamily="34" charset="0"/>
              </a:rPr>
              <a:t>(</a:t>
            </a:r>
            <a:r>
              <a:rPr lang="it-IT" sz="2200" b="1" dirty="0" smtClean="0">
                <a:latin typeface="Arial" pitchFamily="34" charset="0"/>
                <a:cs typeface="Arial" pitchFamily="34" charset="0"/>
              </a:rPr>
              <a:t>Profitability Index</a:t>
            </a:r>
            <a:r>
              <a:rPr lang="it-IT" sz="2200" dirty="0" smtClean="0">
                <a:latin typeface="Arial" pitchFamily="34" charset="0"/>
                <a:cs typeface="Arial" pitchFamily="34" charset="0"/>
              </a:rPr>
              <a:t>, </a:t>
            </a:r>
            <a:r>
              <a:rPr lang="it-IT" sz="2200" dirty="0">
                <a:latin typeface="Arial" pitchFamily="34" charset="0"/>
                <a:cs typeface="Arial" pitchFamily="34" charset="0"/>
              </a:rPr>
              <a:t>PI</a:t>
            </a:r>
            <a:r>
              <a:rPr lang="it-IT" sz="2200" dirty="0" smtClean="0">
                <a:latin typeface="Arial" pitchFamily="34" charset="0"/>
                <a:cs typeface="Arial" pitchFamily="34" charset="0"/>
              </a:rPr>
              <a:t>),</a:t>
            </a:r>
          </a:p>
          <a:p>
            <a:endParaRPr lang="it-IT" sz="2200" dirty="0" smtClean="0">
              <a:latin typeface="Arial" pitchFamily="34" charset="0"/>
              <a:cs typeface="Arial" pitchFamily="34" charset="0"/>
            </a:endParaRPr>
          </a:p>
          <a:p>
            <a:r>
              <a:rPr lang="en-US" sz="2200" dirty="0" err="1">
                <a:latin typeface="Arial" pitchFamily="34" charset="0"/>
                <a:cs typeface="Arial" pitchFamily="34" charset="0"/>
              </a:rPr>
              <a:t>foydaning</a:t>
            </a:r>
            <a:r>
              <a:rPr lang="en-US" sz="2200" dirty="0">
                <a:latin typeface="Arial" pitchFamily="34" charset="0"/>
                <a:cs typeface="Arial" pitchFamily="34" charset="0"/>
              </a:rPr>
              <a:t> </a:t>
            </a:r>
            <a:r>
              <a:rPr lang="en-US" sz="2200" dirty="0" err="1">
                <a:latin typeface="Arial" pitchFamily="34" charset="0"/>
                <a:cs typeface="Arial" pitchFamily="34" charset="0"/>
              </a:rPr>
              <a:t>ichki</a:t>
            </a:r>
            <a:r>
              <a:rPr lang="en-US" sz="2200" dirty="0">
                <a:latin typeface="Arial" pitchFamily="34" charset="0"/>
                <a:cs typeface="Arial" pitchFamily="34" charset="0"/>
              </a:rPr>
              <a:t> </a:t>
            </a:r>
            <a:r>
              <a:rPr lang="en-US" sz="2200" dirty="0" err="1">
                <a:latin typeface="Arial" pitchFamily="34" charset="0"/>
                <a:cs typeface="Arial" pitchFamily="34" charset="0"/>
              </a:rPr>
              <a:t>me’yori</a:t>
            </a:r>
            <a:r>
              <a:rPr lang="en-US" sz="2200" dirty="0">
                <a:latin typeface="Arial" pitchFamily="34" charset="0"/>
                <a:cs typeface="Arial" pitchFamily="34" charset="0"/>
              </a:rPr>
              <a:t> (</a:t>
            </a:r>
            <a:r>
              <a:rPr lang="en-US" sz="2200" b="1" dirty="0">
                <a:latin typeface="Arial" pitchFamily="34" charset="0"/>
                <a:cs typeface="Arial" pitchFamily="34" charset="0"/>
              </a:rPr>
              <a:t>Internal </a:t>
            </a:r>
            <a:r>
              <a:rPr lang="en-US" sz="2200" b="1" dirty="0" smtClean="0">
                <a:latin typeface="Arial" pitchFamily="34" charset="0"/>
                <a:cs typeface="Arial" pitchFamily="34" charset="0"/>
              </a:rPr>
              <a:t>Rate </a:t>
            </a:r>
            <a:r>
              <a:rPr lang="en-US" sz="2200" b="1" dirty="0">
                <a:latin typeface="Arial" pitchFamily="34" charset="0"/>
                <a:cs typeface="Arial" pitchFamily="34" charset="0"/>
              </a:rPr>
              <a:t>of Return</a:t>
            </a:r>
            <a:r>
              <a:rPr lang="en-US" sz="2200" dirty="0">
                <a:latin typeface="Arial" pitchFamily="34" charset="0"/>
                <a:cs typeface="Arial" pitchFamily="34" charset="0"/>
              </a:rPr>
              <a:t>, IRR</a:t>
            </a:r>
            <a:r>
              <a:rPr lang="en-US" sz="2200" dirty="0" smtClean="0">
                <a:latin typeface="Arial" pitchFamily="34" charset="0"/>
                <a:cs typeface="Arial" pitchFamily="34" charset="0"/>
              </a:rPr>
              <a:t>),</a:t>
            </a:r>
          </a:p>
          <a:p>
            <a:endParaRPr lang="en-US" sz="2200" dirty="0" smtClean="0">
              <a:latin typeface="Arial" pitchFamily="34" charset="0"/>
              <a:cs typeface="Arial" pitchFamily="34" charset="0"/>
            </a:endParaRPr>
          </a:p>
          <a:p>
            <a:r>
              <a:rPr lang="en-US" sz="2200" dirty="0" err="1">
                <a:latin typeface="Arial" pitchFamily="34" charset="0"/>
                <a:cs typeface="Arial" pitchFamily="34" charset="0"/>
              </a:rPr>
              <a:t>investitsiya</a:t>
            </a:r>
            <a:r>
              <a:rPr lang="en-US" sz="2200" dirty="0">
                <a:latin typeface="Arial" pitchFamily="34" charset="0"/>
                <a:cs typeface="Arial" pitchFamily="34" charset="0"/>
              </a:rPr>
              <a:t> </a:t>
            </a:r>
            <a:r>
              <a:rPr lang="en-US" sz="2200" dirty="0" err="1">
                <a:latin typeface="Arial" pitchFamily="34" charset="0"/>
                <a:cs typeface="Arial" pitchFamily="34" charset="0"/>
              </a:rPr>
              <a:t>diskontlangan</a:t>
            </a:r>
            <a:r>
              <a:rPr lang="en-US" sz="2200" dirty="0">
                <a:latin typeface="Arial" pitchFamily="34" charset="0"/>
                <a:cs typeface="Arial" pitchFamily="34" charset="0"/>
              </a:rPr>
              <a:t> </a:t>
            </a:r>
            <a:r>
              <a:rPr lang="en-US" sz="2200" dirty="0" err="1">
                <a:latin typeface="Arial" pitchFamily="34" charset="0"/>
                <a:cs typeface="Arial" pitchFamily="34" charset="0"/>
              </a:rPr>
              <a:t>qoplash</a:t>
            </a:r>
            <a:r>
              <a:rPr lang="en-US" sz="2200" dirty="0">
                <a:latin typeface="Arial" pitchFamily="34" charset="0"/>
                <a:cs typeface="Arial" pitchFamily="34" charset="0"/>
              </a:rPr>
              <a:t> </a:t>
            </a:r>
            <a:r>
              <a:rPr lang="en-US" sz="2200" dirty="0" err="1">
                <a:latin typeface="Arial" pitchFamily="34" charset="0"/>
                <a:cs typeface="Arial" pitchFamily="34" charset="0"/>
              </a:rPr>
              <a:t>muddati</a:t>
            </a:r>
            <a:r>
              <a:rPr lang="en-US" sz="2200" dirty="0">
                <a:latin typeface="Arial" pitchFamily="34" charset="0"/>
                <a:cs typeface="Arial" pitchFamily="34" charset="0"/>
              </a:rPr>
              <a:t> (</a:t>
            </a:r>
            <a:r>
              <a:rPr lang="en-US" sz="2200" b="1" dirty="0">
                <a:latin typeface="Arial" pitchFamily="34" charset="0"/>
                <a:cs typeface="Arial" pitchFamily="34" charset="0"/>
              </a:rPr>
              <a:t>Discounted Payback Period</a:t>
            </a:r>
            <a:r>
              <a:rPr lang="en-US" sz="2200" dirty="0">
                <a:latin typeface="Arial" pitchFamily="34" charset="0"/>
                <a:cs typeface="Arial" pitchFamily="34" charset="0"/>
              </a:rPr>
              <a:t>, DPP</a:t>
            </a:r>
            <a:r>
              <a:rPr lang="en-US" sz="2200" dirty="0" smtClean="0">
                <a:latin typeface="Arial" pitchFamily="34" charset="0"/>
                <a:cs typeface="Arial" pitchFamily="34" charset="0"/>
              </a:rPr>
              <a:t>)</a:t>
            </a:r>
            <a:endParaRPr lang="en-US" sz="2200" dirty="0">
              <a:latin typeface="Arial" pitchFamily="34" charset="0"/>
              <a:cs typeface="Arial" pitchFamily="34" charset="0"/>
            </a:endParaRPr>
          </a:p>
        </p:txBody>
      </p:sp>
    </p:spTree>
    <p:extLst>
      <p:ext uri="{BB962C8B-B14F-4D97-AF65-F5344CB8AC3E}">
        <p14:creationId xmlns:p14="http://schemas.microsoft.com/office/powerpoint/2010/main" val="44583501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685800"/>
            <a:ext cx="7024744" cy="745152"/>
          </a:xfrm>
        </p:spPr>
        <p:txBody>
          <a:bodyPr>
            <a:normAutofit/>
          </a:bodyPr>
          <a:lstStyle/>
          <a:p>
            <a:r>
              <a:rPr lang="en-US" sz="3600" b="1" dirty="0" err="1" smtClean="0">
                <a:solidFill>
                  <a:schemeClr val="tx1"/>
                </a:solidFill>
                <a:latin typeface="Arial" pitchFamily="34" charset="0"/>
                <a:cs typeface="Arial" pitchFamily="34" charset="0"/>
              </a:rPr>
              <a:t>Investitsion</a:t>
            </a:r>
            <a:r>
              <a:rPr lang="en-US" sz="3600" b="1" dirty="0" smtClean="0">
                <a:solidFill>
                  <a:schemeClr val="tx1"/>
                </a:solidFill>
                <a:latin typeface="Arial" pitchFamily="34" charset="0"/>
                <a:cs typeface="Arial" pitchFamily="34" charset="0"/>
              </a:rPr>
              <a:t> </a:t>
            </a:r>
            <a:r>
              <a:rPr lang="en-US" sz="3600" b="1" dirty="0" err="1" smtClean="0">
                <a:solidFill>
                  <a:schemeClr val="tx1"/>
                </a:solidFill>
                <a:latin typeface="Arial" pitchFamily="34" charset="0"/>
                <a:cs typeface="Arial" pitchFamily="34" charset="0"/>
              </a:rPr>
              <a:t>samaradorlik</a:t>
            </a:r>
            <a:r>
              <a:rPr lang="en-US" sz="3600" b="1" dirty="0" smtClean="0">
                <a:solidFill>
                  <a:schemeClr val="tx1"/>
                </a:solidFill>
                <a:latin typeface="Arial" pitchFamily="34" charset="0"/>
                <a:cs typeface="Arial" pitchFamily="34" charset="0"/>
              </a:rPr>
              <a:t> </a:t>
            </a:r>
            <a:endParaRPr lang="en-US" sz="3600" b="1" dirty="0">
              <a:solidFill>
                <a:schemeClr val="tx1"/>
              </a:solidFill>
              <a:latin typeface="Arial" pitchFamily="34" charset="0"/>
              <a:cs typeface="Arial" pitchFamily="34" charset="0"/>
            </a:endParaRPr>
          </a:p>
        </p:txBody>
      </p:sp>
      <p:sp>
        <p:nvSpPr>
          <p:cNvPr id="3" name="Content Placeholder 2"/>
          <p:cNvSpPr>
            <a:spLocks noGrp="1"/>
          </p:cNvSpPr>
          <p:nvPr>
            <p:ph idx="1"/>
          </p:nvPr>
        </p:nvSpPr>
        <p:spPr>
          <a:xfrm>
            <a:off x="611560" y="1772816"/>
            <a:ext cx="7848872" cy="4680520"/>
          </a:xfrm>
        </p:spPr>
        <p:txBody>
          <a:bodyPr>
            <a:normAutofit lnSpcReduction="10000"/>
          </a:bodyPr>
          <a:lstStyle/>
          <a:p>
            <a:pPr marL="68580" indent="0" algn="just">
              <a:lnSpc>
                <a:spcPct val="150000"/>
              </a:lnSpc>
              <a:buNone/>
            </a:pPr>
            <a:r>
              <a:rPr lang="en-US" sz="2200" dirty="0" smtClean="0">
                <a:latin typeface="Arial" pitchFamily="34" charset="0"/>
                <a:cs typeface="Arial" pitchFamily="34" charset="0"/>
              </a:rPr>
              <a:t>  </a:t>
            </a:r>
            <a:r>
              <a:rPr lang="en-US" sz="2000" dirty="0" smtClean="0">
                <a:latin typeface="Arial" pitchFamily="34" charset="0"/>
                <a:cs typeface="Arial" pitchFamily="34" charset="0"/>
              </a:rPr>
              <a:t>  </a:t>
            </a:r>
            <a:r>
              <a:rPr lang="en-US" sz="2000" dirty="0" err="1" smtClean="0">
                <a:latin typeface="Arial" pitchFamily="34" charset="0"/>
                <a:cs typeface="Arial" pitchFamily="34" charset="0"/>
              </a:rPr>
              <a:t>Investitsiya</a:t>
            </a:r>
            <a:r>
              <a:rPr lang="en-US" sz="2000" dirty="0" smtClean="0">
                <a:latin typeface="Arial" pitchFamily="34" charset="0"/>
                <a:cs typeface="Arial" pitchFamily="34" charset="0"/>
              </a:rPr>
              <a:t> </a:t>
            </a:r>
            <a:r>
              <a:rPr lang="en-US" sz="2000" dirty="0" err="1" smtClean="0">
                <a:latin typeface="Arial" pitchFamily="34" charset="0"/>
                <a:cs typeface="Arial" pitchFamily="34" charset="0"/>
              </a:rPr>
              <a:t>loyihalarining</a:t>
            </a:r>
            <a:r>
              <a:rPr lang="en-US" sz="2000" dirty="0" smtClean="0">
                <a:latin typeface="Arial" pitchFamily="34" charset="0"/>
                <a:cs typeface="Arial" pitchFamily="34" charset="0"/>
              </a:rPr>
              <a:t> </a:t>
            </a:r>
            <a:r>
              <a:rPr lang="en-US" sz="2000" dirty="0" err="1" smtClean="0">
                <a:latin typeface="Arial" pitchFamily="34" charset="0"/>
                <a:cs typeface="Arial" pitchFamily="34" charset="0"/>
              </a:rPr>
              <a:t>tijorat</a:t>
            </a:r>
            <a:r>
              <a:rPr lang="en-US" sz="2000" dirty="0" smtClean="0">
                <a:latin typeface="Arial" pitchFamily="34" charset="0"/>
                <a:cs typeface="Arial" pitchFamily="34" charset="0"/>
              </a:rPr>
              <a:t> </a:t>
            </a:r>
            <a:r>
              <a:rPr lang="en-US" sz="2000" dirty="0" err="1" smtClean="0">
                <a:latin typeface="Arial" pitchFamily="34" charset="0"/>
                <a:cs typeface="Arial" pitchFamily="34" charset="0"/>
              </a:rPr>
              <a:t>samaradorligini</a:t>
            </a:r>
            <a:r>
              <a:rPr lang="en-US" sz="2000" dirty="0" smtClean="0">
                <a:latin typeface="Arial" pitchFamily="34" charset="0"/>
                <a:cs typeface="Arial" pitchFamily="34" charset="0"/>
              </a:rPr>
              <a:t> </a:t>
            </a:r>
            <a:r>
              <a:rPr lang="en-US" sz="2000" dirty="0" err="1" smtClean="0">
                <a:latin typeface="Arial" pitchFamily="34" charset="0"/>
                <a:cs typeface="Arial" pitchFamily="34" charset="0"/>
              </a:rPr>
              <a:t>aniqlash</a:t>
            </a:r>
            <a:r>
              <a:rPr lang="en-US" sz="2000" dirty="0" smtClean="0">
                <a:latin typeface="Arial" pitchFamily="34" charset="0"/>
                <a:cs typeface="Arial" pitchFamily="34" charset="0"/>
              </a:rPr>
              <a:t> </a:t>
            </a:r>
            <a:r>
              <a:rPr lang="en-US" sz="2000" dirty="0" err="1" smtClean="0">
                <a:latin typeface="Arial" pitchFamily="34" charset="0"/>
                <a:cs typeface="Arial" pitchFamily="34" charset="0"/>
              </a:rPr>
              <a:t>har</a:t>
            </a:r>
            <a:r>
              <a:rPr lang="en-US" sz="2000" dirty="0" smtClean="0">
                <a:latin typeface="Arial" pitchFamily="34" charset="0"/>
                <a:cs typeface="Arial" pitchFamily="34" charset="0"/>
              </a:rPr>
              <a:t> </a:t>
            </a:r>
            <a:r>
              <a:rPr lang="en-US" sz="2000" dirty="0" err="1" smtClean="0">
                <a:latin typeface="Arial" pitchFamily="34" charset="0"/>
                <a:cs typeface="Arial" pitchFamily="34" charset="0"/>
              </a:rPr>
              <a:t>xil</a:t>
            </a:r>
            <a:r>
              <a:rPr lang="en-US" sz="2000" dirty="0" smtClean="0">
                <a:latin typeface="Arial" pitchFamily="34" charset="0"/>
                <a:cs typeface="Arial" pitchFamily="34" charset="0"/>
              </a:rPr>
              <a:t> </a:t>
            </a:r>
            <a:r>
              <a:rPr lang="en-US" sz="2000" dirty="0" err="1" smtClean="0">
                <a:latin typeface="Arial" pitchFamily="34" charset="0"/>
                <a:cs typeface="Arial" pitchFamily="34" charset="0"/>
              </a:rPr>
              <a:t>davrlarda</a:t>
            </a:r>
            <a:r>
              <a:rPr lang="en-US" sz="2000" dirty="0" smtClean="0">
                <a:latin typeface="Arial" pitchFamily="34" charset="0"/>
                <a:cs typeface="Arial" pitchFamily="34" charset="0"/>
              </a:rPr>
              <a:t> </a:t>
            </a:r>
            <a:r>
              <a:rPr lang="en-US" sz="2000" b="1" dirty="0" smtClean="0">
                <a:latin typeface="Arial" pitchFamily="34" charset="0"/>
                <a:cs typeface="Arial" pitchFamily="34" charset="0"/>
              </a:rPr>
              <a:t>Real </a:t>
            </a:r>
            <a:r>
              <a:rPr lang="en-US" sz="2000" b="1" dirty="0" err="1" smtClean="0">
                <a:latin typeface="Arial" pitchFamily="34" charset="0"/>
                <a:cs typeface="Arial" pitchFamily="34" charset="0"/>
              </a:rPr>
              <a:t>pullarning</a:t>
            </a:r>
            <a:r>
              <a:rPr lang="en-US" sz="2000" b="1" dirty="0" smtClean="0">
                <a:latin typeface="Arial" pitchFamily="34" charset="0"/>
                <a:cs typeface="Arial" pitchFamily="34" charset="0"/>
              </a:rPr>
              <a:t> </a:t>
            </a:r>
            <a:r>
              <a:rPr lang="en-US" sz="2000" b="1" dirty="0" err="1" smtClean="0">
                <a:latin typeface="Arial" pitchFamily="34" charset="0"/>
                <a:cs typeface="Arial" pitchFamily="34" charset="0"/>
              </a:rPr>
              <a:t>oqimi</a:t>
            </a:r>
            <a:r>
              <a:rPr lang="en-US" sz="2000" b="1" dirty="0" smtClean="0">
                <a:latin typeface="Arial" pitchFamily="34" charset="0"/>
                <a:cs typeface="Arial" pitchFamily="34" charset="0"/>
              </a:rPr>
              <a:t> </a:t>
            </a:r>
            <a:r>
              <a:rPr lang="en-US" sz="2000" dirty="0" err="1" smtClean="0">
                <a:latin typeface="Arial" pitchFamily="34" charset="0"/>
                <a:cs typeface="Arial" pitchFamily="34" charset="0"/>
              </a:rPr>
              <a:t>va</a:t>
            </a:r>
            <a:r>
              <a:rPr lang="en-US" sz="2000" dirty="0" smtClean="0">
                <a:latin typeface="Arial" pitchFamily="34" charset="0"/>
                <a:cs typeface="Arial" pitchFamily="34" charset="0"/>
              </a:rPr>
              <a:t> </a:t>
            </a:r>
            <a:r>
              <a:rPr lang="en-US" sz="2000" b="1" dirty="0" smtClean="0">
                <a:latin typeface="Arial" pitchFamily="34" charset="0"/>
                <a:cs typeface="Arial" pitchFamily="34" charset="0"/>
              </a:rPr>
              <a:t>Real </a:t>
            </a:r>
            <a:r>
              <a:rPr lang="en-US" sz="2000" b="1" dirty="0" err="1" smtClean="0">
                <a:latin typeface="Arial" pitchFamily="34" charset="0"/>
                <a:cs typeface="Arial" pitchFamily="34" charset="0"/>
              </a:rPr>
              <a:t>pullarining</a:t>
            </a:r>
            <a:r>
              <a:rPr lang="en-US" sz="2000" b="1" dirty="0" smtClean="0">
                <a:latin typeface="Arial" pitchFamily="34" charset="0"/>
                <a:cs typeface="Arial" pitchFamily="34" charset="0"/>
              </a:rPr>
              <a:t> </a:t>
            </a:r>
            <a:r>
              <a:rPr lang="en-US" sz="2000" b="1" dirty="0" err="1" smtClean="0">
                <a:latin typeface="Arial" pitchFamily="34" charset="0"/>
                <a:cs typeface="Arial" pitchFamily="34" charset="0"/>
              </a:rPr>
              <a:t>saldosidan</a:t>
            </a:r>
            <a:r>
              <a:rPr lang="en-US" sz="2000" dirty="0" smtClean="0">
                <a:latin typeface="Arial" pitchFamily="34" charset="0"/>
                <a:cs typeface="Arial" pitchFamily="34" charset="0"/>
              </a:rPr>
              <a:t> </a:t>
            </a:r>
            <a:r>
              <a:rPr lang="en-US" sz="2000" dirty="0" err="1" smtClean="0">
                <a:latin typeface="Arial" pitchFamily="34" charset="0"/>
                <a:cs typeface="Arial" pitchFamily="34" charset="0"/>
              </a:rPr>
              <a:t>tashkil</a:t>
            </a:r>
            <a:r>
              <a:rPr lang="en-US" sz="2000" dirty="0" smtClean="0">
                <a:latin typeface="Arial" pitchFamily="34" charset="0"/>
                <a:cs typeface="Arial" pitchFamily="34" charset="0"/>
              </a:rPr>
              <a:t> </a:t>
            </a:r>
            <a:r>
              <a:rPr lang="en-US" sz="2000" dirty="0" err="1" smtClean="0">
                <a:latin typeface="Arial" pitchFamily="34" charset="0"/>
                <a:cs typeface="Arial" pitchFamily="34" charset="0"/>
              </a:rPr>
              <a:t>topadi</a:t>
            </a:r>
            <a:r>
              <a:rPr lang="en-US" sz="2000" dirty="0" smtClean="0">
                <a:latin typeface="Arial" pitchFamily="34" charset="0"/>
                <a:cs typeface="Arial" pitchFamily="34" charset="0"/>
              </a:rPr>
              <a:t>.</a:t>
            </a:r>
          </a:p>
          <a:p>
            <a:pPr marL="68580" indent="0" algn="just">
              <a:lnSpc>
                <a:spcPct val="150000"/>
              </a:lnSpc>
              <a:buNone/>
            </a:pPr>
            <a:endParaRPr lang="en-US" sz="2000" dirty="0" smtClean="0">
              <a:latin typeface="Arial" pitchFamily="34" charset="0"/>
              <a:cs typeface="Arial" pitchFamily="34" charset="0"/>
            </a:endParaRPr>
          </a:p>
          <a:p>
            <a:pPr marL="68580" indent="0" algn="just">
              <a:lnSpc>
                <a:spcPct val="150000"/>
              </a:lnSpc>
              <a:buNone/>
            </a:pPr>
            <a:r>
              <a:rPr lang="en-US" sz="2000" dirty="0" smtClean="0">
                <a:latin typeface="Arial" pitchFamily="34" charset="0"/>
                <a:cs typeface="Arial" pitchFamily="34" charset="0"/>
              </a:rPr>
              <a:t>     </a:t>
            </a:r>
            <a:r>
              <a:rPr lang="en-US" sz="2000" dirty="0" err="1" smtClean="0">
                <a:latin typeface="Arial" pitchFamily="34" charset="0"/>
                <a:cs typeface="Arial" pitchFamily="34" charset="0"/>
              </a:rPr>
              <a:t>Bunday</a:t>
            </a:r>
            <a:r>
              <a:rPr lang="en-US" sz="2000" dirty="0" smtClean="0">
                <a:latin typeface="Arial" pitchFamily="34" charset="0"/>
                <a:cs typeface="Arial" pitchFamily="34" charset="0"/>
              </a:rPr>
              <a:t> </a:t>
            </a:r>
            <a:r>
              <a:rPr lang="en-US" sz="2000" dirty="0" err="1" smtClean="0">
                <a:latin typeface="Arial" pitchFamily="34" charset="0"/>
                <a:cs typeface="Arial" pitchFamily="34" charset="0"/>
              </a:rPr>
              <a:t>holatda</a:t>
            </a:r>
            <a:r>
              <a:rPr lang="en-US" sz="2000" dirty="0" smtClean="0">
                <a:latin typeface="Arial" pitchFamily="34" charset="0"/>
                <a:cs typeface="Arial" pitchFamily="34" charset="0"/>
              </a:rPr>
              <a:t> </a:t>
            </a:r>
            <a:r>
              <a:rPr lang="en-US" sz="2000" b="1" dirty="0" err="1" smtClean="0">
                <a:latin typeface="Arial" pitchFamily="34" charset="0"/>
                <a:cs typeface="Arial" pitchFamily="34" charset="0"/>
              </a:rPr>
              <a:t>investorning</a:t>
            </a:r>
            <a:r>
              <a:rPr lang="en-US" sz="2000" dirty="0" smtClean="0">
                <a:latin typeface="Arial" pitchFamily="34" charset="0"/>
                <a:cs typeface="Arial" pitchFamily="34" charset="0"/>
              </a:rPr>
              <a:t> </a:t>
            </a:r>
            <a:r>
              <a:rPr lang="en-US" sz="2000" b="1" dirty="0" smtClean="0">
                <a:latin typeface="Arial" pitchFamily="34" charset="0"/>
                <a:cs typeface="Arial" pitchFamily="34" charset="0"/>
              </a:rPr>
              <a:t>3 </a:t>
            </a:r>
            <a:r>
              <a:rPr lang="en-US" sz="2000" b="1" dirty="0" err="1" smtClean="0">
                <a:latin typeface="Arial" pitchFamily="34" charset="0"/>
                <a:cs typeface="Arial" pitchFamily="34" charset="0"/>
              </a:rPr>
              <a:t>holati</a:t>
            </a:r>
            <a:r>
              <a:rPr lang="en-US" sz="2000" b="1" dirty="0" smtClean="0">
                <a:latin typeface="Arial" pitchFamily="34" charset="0"/>
                <a:cs typeface="Arial" pitchFamily="34" charset="0"/>
              </a:rPr>
              <a:t> </a:t>
            </a:r>
            <a:r>
              <a:rPr lang="en-US" sz="2000" dirty="0" err="1" smtClean="0">
                <a:latin typeface="Arial" pitchFamily="34" charset="0"/>
                <a:cs typeface="Arial" pitchFamily="34" charset="0"/>
              </a:rPr>
              <a:t>ko’rib</a:t>
            </a:r>
            <a:r>
              <a:rPr lang="en-US" sz="2000" dirty="0" smtClean="0">
                <a:latin typeface="Arial" pitchFamily="34" charset="0"/>
                <a:cs typeface="Arial" pitchFamily="34" charset="0"/>
              </a:rPr>
              <a:t> </a:t>
            </a:r>
            <a:r>
              <a:rPr lang="en-US" sz="2000" dirty="0" err="1" smtClean="0">
                <a:latin typeface="Arial" pitchFamily="34" charset="0"/>
                <a:cs typeface="Arial" pitchFamily="34" charset="0"/>
              </a:rPr>
              <a:t>chiqiladi</a:t>
            </a:r>
            <a:r>
              <a:rPr lang="en-US" sz="2000" dirty="0" smtClean="0">
                <a:latin typeface="Arial" pitchFamily="34" charset="0"/>
                <a:cs typeface="Arial" pitchFamily="34" charset="0"/>
              </a:rPr>
              <a:t> </a:t>
            </a:r>
            <a:r>
              <a:rPr lang="en-US" sz="2000" dirty="0" err="1" smtClean="0">
                <a:latin typeface="Arial" pitchFamily="34" charset="0"/>
                <a:cs typeface="Arial" pitchFamily="34" charset="0"/>
              </a:rPr>
              <a:t>va</a:t>
            </a:r>
            <a:r>
              <a:rPr lang="en-US" sz="2000" dirty="0" smtClean="0">
                <a:latin typeface="Arial" pitchFamily="34" charset="0"/>
                <a:cs typeface="Arial" pitchFamily="34" charset="0"/>
              </a:rPr>
              <a:t> </a:t>
            </a:r>
            <a:r>
              <a:rPr lang="en-US" sz="2000" dirty="0" err="1" smtClean="0">
                <a:latin typeface="Arial" pitchFamily="34" charset="0"/>
                <a:cs typeface="Arial" pitchFamily="34" charset="0"/>
              </a:rPr>
              <a:t>hisobga</a:t>
            </a:r>
            <a:r>
              <a:rPr lang="en-US" sz="2000" dirty="0" smtClean="0">
                <a:latin typeface="Arial" pitchFamily="34" charset="0"/>
                <a:cs typeface="Arial" pitchFamily="34" charset="0"/>
              </a:rPr>
              <a:t> </a:t>
            </a:r>
            <a:r>
              <a:rPr lang="en-US" sz="2000" dirty="0" err="1" smtClean="0">
                <a:latin typeface="Arial" pitchFamily="34" charset="0"/>
                <a:cs typeface="Arial" pitchFamily="34" charset="0"/>
              </a:rPr>
              <a:t>olinadi</a:t>
            </a:r>
            <a:r>
              <a:rPr lang="en-US" sz="2000" dirty="0" smtClean="0">
                <a:latin typeface="Arial" pitchFamily="34" charset="0"/>
                <a:cs typeface="Arial" pitchFamily="34" charset="0"/>
              </a:rPr>
              <a:t>.</a:t>
            </a:r>
          </a:p>
          <a:p>
            <a:pPr algn="just">
              <a:lnSpc>
                <a:spcPct val="150000"/>
              </a:lnSpc>
            </a:pPr>
            <a:r>
              <a:rPr lang="en-US" sz="2000" b="1" dirty="0" smtClean="0">
                <a:latin typeface="Arial" pitchFamily="34" charset="0"/>
                <a:cs typeface="Arial" pitchFamily="34" charset="0"/>
              </a:rPr>
              <a:t>- </a:t>
            </a:r>
            <a:r>
              <a:rPr lang="en-US" sz="2000" b="1" dirty="0" err="1" smtClean="0">
                <a:latin typeface="Arial" pitchFamily="34" charset="0"/>
                <a:cs typeface="Arial" pitchFamily="34" charset="0"/>
              </a:rPr>
              <a:t>investitsion</a:t>
            </a:r>
            <a:r>
              <a:rPr lang="en-US" sz="2000" b="1" dirty="0" smtClean="0">
                <a:latin typeface="Arial" pitchFamily="34" charset="0"/>
                <a:cs typeface="Arial" pitchFamily="34" charset="0"/>
              </a:rPr>
              <a:t> </a:t>
            </a:r>
          </a:p>
          <a:p>
            <a:pPr algn="just">
              <a:lnSpc>
                <a:spcPct val="150000"/>
              </a:lnSpc>
            </a:pPr>
            <a:r>
              <a:rPr lang="en-US" sz="2000" b="1" dirty="0" smtClean="0">
                <a:latin typeface="Arial" pitchFamily="34" charset="0"/>
                <a:cs typeface="Arial" pitchFamily="34" charset="0"/>
              </a:rPr>
              <a:t>- </a:t>
            </a:r>
            <a:r>
              <a:rPr lang="en-US" sz="2000" b="1" dirty="0" err="1" smtClean="0">
                <a:latin typeface="Arial" pitchFamily="34" charset="0"/>
                <a:cs typeface="Arial" pitchFamily="34" charset="0"/>
              </a:rPr>
              <a:t>operatsion</a:t>
            </a:r>
            <a:r>
              <a:rPr lang="en-US" sz="2000" b="1" dirty="0" smtClean="0">
                <a:latin typeface="Arial" pitchFamily="34" charset="0"/>
                <a:cs typeface="Arial" pitchFamily="34" charset="0"/>
              </a:rPr>
              <a:t> </a:t>
            </a:r>
          </a:p>
          <a:p>
            <a:pPr algn="just">
              <a:lnSpc>
                <a:spcPct val="150000"/>
              </a:lnSpc>
            </a:pPr>
            <a:r>
              <a:rPr lang="en-US" sz="2000" b="1" dirty="0" smtClean="0">
                <a:latin typeface="Arial" pitchFamily="34" charset="0"/>
                <a:cs typeface="Arial" pitchFamily="34" charset="0"/>
              </a:rPr>
              <a:t>- </a:t>
            </a:r>
            <a:r>
              <a:rPr lang="en-US" sz="2000" b="1" dirty="0" err="1" smtClean="0">
                <a:latin typeface="Arial" pitchFamily="34" charset="0"/>
                <a:cs typeface="Arial" pitchFamily="34" charset="0"/>
              </a:rPr>
              <a:t>moliyaviy</a:t>
            </a:r>
            <a:endParaRPr lang="en-US" sz="2000" b="1" dirty="0">
              <a:latin typeface="Arial" pitchFamily="34" charset="0"/>
              <a:cs typeface="Arial" pitchFamily="34" charset="0"/>
            </a:endParaRPr>
          </a:p>
        </p:txBody>
      </p:sp>
    </p:spTree>
    <p:extLst>
      <p:ext uri="{BB962C8B-B14F-4D97-AF65-F5344CB8AC3E}">
        <p14:creationId xmlns:p14="http://schemas.microsoft.com/office/powerpoint/2010/main" val="38593961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584" y="836712"/>
            <a:ext cx="7024744" cy="864096"/>
          </a:xfrm>
        </p:spPr>
        <p:txBody>
          <a:bodyPr/>
          <a:lstStyle/>
          <a:p>
            <a:r>
              <a:rPr lang="en-US" b="1" dirty="0" smtClean="0">
                <a:solidFill>
                  <a:schemeClr val="tx1"/>
                </a:solidFill>
                <a:latin typeface="Arial" pitchFamily="34" charset="0"/>
                <a:cs typeface="Arial" pitchFamily="34" charset="0"/>
              </a:rPr>
              <a:t>Real </a:t>
            </a:r>
            <a:r>
              <a:rPr lang="en-US" b="1" dirty="0" err="1" smtClean="0">
                <a:solidFill>
                  <a:schemeClr val="tx1"/>
                </a:solidFill>
                <a:latin typeface="Arial" pitchFamily="34" charset="0"/>
                <a:cs typeface="Arial" pitchFamily="34" charset="0"/>
              </a:rPr>
              <a:t>pul</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oqimi</a:t>
            </a:r>
            <a:endParaRPr lang="en-US" b="1" dirty="0">
              <a:solidFill>
                <a:schemeClr val="tx1"/>
              </a:solidFill>
              <a:latin typeface="Arial" pitchFamily="34" charset="0"/>
              <a:cs typeface="Arial" pitchFamily="34" charset="0"/>
            </a:endParaRPr>
          </a:p>
        </p:txBody>
      </p:sp>
      <p:sp>
        <p:nvSpPr>
          <p:cNvPr id="3" name="Content Placeholder 2"/>
          <p:cNvSpPr>
            <a:spLocks noGrp="1"/>
          </p:cNvSpPr>
          <p:nvPr>
            <p:ph idx="1"/>
          </p:nvPr>
        </p:nvSpPr>
        <p:spPr>
          <a:xfrm>
            <a:off x="609600" y="2057400"/>
            <a:ext cx="7776864" cy="3915797"/>
          </a:xfrm>
        </p:spPr>
        <p:txBody>
          <a:bodyPr>
            <a:normAutofit lnSpcReduction="10000"/>
          </a:bodyPr>
          <a:lstStyle/>
          <a:p>
            <a:pPr algn="just">
              <a:lnSpc>
                <a:spcPct val="150000"/>
              </a:lnSpc>
            </a:pPr>
            <a:r>
              <a:rPr lang="en-US" sz="2300" dirty="0" smtClean="0">
                <a:latin typeface="Arial" pitchFamily="34" charset="0"/>
                <a:cs typeface="Arial" pitchFamily="34" charset="0"/>
              </a:rPr>
              <a:t>     </a:t>
            </a:r>
            <a:r>
              <a:rPr lang="en-US" sz="2300" dirty="0" err="1" smtClean="0">
                <a:latin typeface="Arial" pitchFamily="34" charset="0"/>
                <a:cs typeface="Arial" pitchFamily="34" charset="0"/>
              </a:rPr>
              <a:t>Investitsiya</a:t>
            </a:r>
            <a:r>
              <a:rPr lang="en-US" sz="2300" dirty="0" smtClean="0">
                <a:latin typeface="Arial" pitchFamily="34" charset="0"/>
                <a:cs typeface="Arial" pitchFamily="34" charset="0"/>
              </a:rPr>
              <a:t> </a:t>
            </a:r>
            <a:r>
              <a:rPr lang="en-US" sz="2300" dirty="0" err="1" smtClean="0">
                <a:latin typeface="Arial" pitchFamily="34" charset="0"/>
                <a:cs typeface="Arial" pitchFamily="34" charset="0"/>
              </a:rPr>
              <a:t>loyihalarni</a:t>
            </a:r>
            <a:r>
              <a:rPr lang="en-US" sz="2300" dirty="0" smtClean="0">
                <a:latin typeface="Arial" pitchFamily="34" charset="0"/>
                <a:cs typeface="Arial" pitchFamily="34" charset="0"/>
              </a:rPr>
              <a:t> </a:t>
            </a:r>
            <a:r>
              <a:rPr lang="en-US" sz="2300" dirty="0" err="1" smtClean="0">
                <a:latin typeface="Arial" pitchFamily="34" charset="0"/>
                <a:cs typeface="Arial" pitchFamily="34" charset="0"/>
              </a:rPr>
              <a:t>amalga</a:t>
            </a:r>
            <a:r>
              <a:rPr lang="en-US" sz="2300" dirty="0" smtClean="0">
                <a:latin typeface="Arial" pitchFamily="34" charset="0"/>
                <a:cs typeface="Arial" pitchFamily="34" charset="0"/>
              </a:rPr>
              <a:t> </a:t>
            </a:r>
            <a:r>
              <a:rPr lang="en-US" sz="2300" dirty="0" err="1" smtClean="0">
                <a:latin typeface="Arial" pitchFamily="34" charset="0"/>
                <a:cs typeface="Arial" pitchFamily="34" charset="0"/>
              </a:rPr>
              <a:t>oshirish</a:t>
            </a:r>
            <a:r>
              <a:rPr lang="en-US" sz="2300" dirty="0" smtClean="0">
                <a:latin typeface="Arial" pitchFamily="34" charset="0"/>
                <a:cs typeface="Arial" pitchFamily="34" charset="0"/>
              </a:rPr>
              <a:t> </a:t>
            </a:r>
            <a:r>
              <a:rPr lang="en-US" sz="2300" dirty="0" err="1" smtClean="0">
                <a:latin typeface="Arial" pitchFamily="34" charset="0"/>
                <a:cs typeface="Arial" pitchFamily="34" charset="0"/>
              </a:rPr>
              <a:t>vaqtidagi</a:t>
            </a:r>
            <a:r>
              <a:rPr lang="en-US" sz="2300" dirty="0" smtClean="0">
                <a:latin typeface="Arial" pitchFamily="34" charset="0"/>
                <a:cs typeface="Arial" pitchFamily="34" charset="0"/>
              </a:rPr>
              <a:t> </a:t>
            </a:r>
            <a:r>
              <a:rPr lang="en-US" sz="2300" dirty="0" err="1" smtClean="0">
                <a:latin typeface="Arial" pitchFamily="34" charset="0"/>
                <a:cs typeface="Arial" pitchFamily="34" charset="0"/>
              </a:rPr>
              <a:t>investitsion</a:t>
            </a:r>
            <a:r>
              <a:rPr lang="en-US" sz="2300" dirty="0" smtClean="0">
                <a:latin typeface="Arial" pitchFamily="34" charset="0"/>
                <a:cs typeface="Arial" pitchFamily="34" charset="0"/>
              </a:rPr>
              <a:t> </a:t>
            </a:r>
            <a:r>
              <a:rPr lang="en-US" sz="2300" dirty="0" err="1" smtClean="0">
                <a:latin typeface="Arial" pitchFamily="34" charset="0"/>
                <a:cs typeface="Arial" pitchFamily="34" charset="0"/>
              </a:rPr>
              <a:t>va</a:t>
            </a:r>
            <a:r>
              <a:rPr lang="en-US" sz="2300" dirty="0" smtClean="0">
                <a:latin typeface="Arial" pitchFamily="34" charset="0"/>
                <a:cs typeface="Arial" pitchFamily="34" charset="0"/>
              </a:rPr>
              <a:t> </a:t>
            </a:r>
            <a:r>
              <a:rPr lang="en-US" sz="2300" dirty="0" err="1" smtClean="0">
                <a:latin typeface="Arial" pitchFamily="34" charset="0"/>
                <a:cs typeface="Arial" pitchFamily="34" charset="0"/>
              </a:rPr>
              <a:t>operatsion</a:t>
            </a:r>
            <a:r>
              <a:rPr lang="en-US" sz="2300" dirty="0" smtClean="0">
                <a:latin typeface="Arial" pitchFamily="34" charset="0"/>
                <a:cs typeface="Arial" pitchFamily="34" charset="0"/>
              </a:rPr>
              <a:t>  </a:t>
            </a:r>
            <a:r>
              <a:rPr lang="en-US" sz="2300" dirty="0" err="1" smtClean="0">
                <a:latin typeface="Arial" pitchFamily="34" charset="0"/>
                <a:cs typeface="Arial" pitchFamily="34" charset="0"/>
              </a:rPr>
              <a:t>faoliyatlar</a:t>
            </a:r>
            <a:r>
              <a:rPr lang="en-US" sz="2300" dirty="0" smtClean="0">
                <a:latin typeface="Arial" pitchFamily="34" charset="0"/>
                <a:cs typeface="Arial" pitchFamily="34" charset="0"/>
              </a:rPr>
              <a:t> </a:t>
            </a:r>
            <a:r>
              <a:rPr lang="en-US" sz="2300" dirty="0" err="1" smtClean="0">
                <a:latin typeface="Arial" pitchFamily="34" charset="0"/>
                <a:cs typeface="Arial" pitchFamily="34" charset="0"/>
              </a:rPr>
              <a:t>davomidagi</a:t>
            </a:r>
            <a:r>
              <a:rPr lang="en-US" sz="2300" dirty="0" smtClean="0">
                <a:latin typeface="Arial" pitchFamily="34" charset="0"/>
                <a:cs typeface="Arial" pitchFamily="34" charset="0"/>
              </a:rPr>
              <a:t> </a:t>
            </a:r>
            <a:r>
              <a:rPr lang="en-US" sz="2300" dirty="0" err="1" smtClean="0">
                <a:latin typeface="Arial" pitchFamily="34" charset="0"/>
                <a:cs typeface="Arial" pitchFamily="34" charset="0"/>
              </a:rPr>
              <a:t>kelib</a:t>
            </a:r>
            <a:r>
              <a:rPr lang="en-US" sz="2300" dirty="0" smtClean="0">
                <a:latin typeface="Arial" pitchFamily="34" charset="0"/>
                <a:cs typeface="Arial" pitchFamily="34" charset="0"/>
              </a:rPr>
              <a:t> </a:t>
            </a:r>
            <a:r>
              <a:rPr lang="en-US" sz="2300" dirty="0" err="1" smtClean="0">
                <a:latin typeface="Arial" pitchFamily="34" charset="0"/>
                <a:cs typeface="Arial" pitchFamily="34" charset="0"/>
              </a:rPr>
              <a:t>tushadigan</a:t>
            </a:r>
            <a:r>
              <a:rPr lang="en-US" sz="2300" dirty="0" smtClean="0">
                <a:latin typeface="Arial" pitchFamily="34" charset="0"/>
                <a:cs typeface="Arial" pitchFamily="34" charset="0"/>
              </a:rPr>
              <a:t> </a:t>
            </a:r>
            <a:r>
              <a:rPr lang="en-US" sz="2300" dirty="0" err="1" smtClean="0">
                <a:latin typeface="Arial" pitchFamily="34" charset="0"/>
                <a:cs typeface="Arial" pitchFamily="34" charset="0"/>
              </a:rPr>
              <a:t>va</a:t>
            </a:r>
            <a:r>
              <a:rPr lang="en-US" sz="2300" dirty="0" smtClean="0">
                <a:latin typeface="Arial" pitchFamily="34" charset="0"/>
                <a:cs typeface="Arial" pitchFamily="34" charset="0"/>
              </a:rPr>
              <a:t> </a:t>
            </a:r>
            <a:r>
              <a:rPr lang="en-US" sz="2300" dirty="0" err="1" smtClean="0">
                <a:latin typeface="Arial" pitchFamily="34" charset="0"/>
                <a:cs typeface="Arial" pitchFamily="34" charset="0"/>
              </a:rPr>
              <a:t>ishlatiladigan</a:t>
            </a:r>
            <a:r>
              <a:rPr lang="en-US" sz="2300" dirty="0" smtClean="0">
                <a:latin typeface="Arial" pitchFamily="34" charset="0"/>
                <a:cs typeface="Arial" pitchFamily="34" charset="0"/>
              </a:rPr>
              <a:t> </a:t>
            </a:r>
            <a:r>
              <a:rPr lang="en-US" sz="2300" b="1" dirty="0" err="1" smtClean="0">
                <a:latin typeface="Arial" pitchFamily="34" charset="0"/>
                <a:cs typeface="Arial" pitchFamily="34" charset="0"/>
              </a:rPr>
              <a:t>mablag’lar</a:t>
            </a:r>
            <a:r>
              <a:rPr lang="en-US" sz="2300" dirty="0" smtClean="0">
                <a:latin typeface="Arial" pitchFamily="34" charset="0"/>
                <a:cs typeface="Arial" pitchFamily="34" charset="0"/>
              </a:rPr>
              <a:t>,</a:t>
            </a:r>
          </a:p>
          <a:p>
            <a:pPr algn="just">
              <a:lnSpc>
                <a:spcPct val="150000"/>
              </a:lnSpc>
            </a:pPr>
            <a:endParaRPr lang="en-US" sz="2300" dirty="0">
              <a:latin typeface="Arial" pitchFamily="34" charset="0"/>
              <a:cs typeface="Arial" pitchFamily="34" charset="0"/>
            </a:endParaRPr>
          </a:p>
          <a:p>
            <a:pPr algn="just">
              <a:lnSpc>
                <a:spcPct val="150000"/>
              </a:lnSpc>
            </a:pPr>
            <a:r>
              <a:rPr lang="en-US" sz="2300" dirty="0" smtClean="0">
                <a:latin typeface="Arial" pitchFamily="34" charset="0"/>
                <a:cs typeface="Arial" pitchFamily="34" charset="0"/>
              </a:rPr>
              <a:t>      Real </a:t>
            </a:r>
            <a:r>
              <a:rPr lang="en-US" sz="2300" dirty="0" err="1" smtClean="0">
                <a:latin typeface="Arial" pitchFamily="34" charset="0"/>
                <a:cs typeface="Arial" pitchFamily="34" charset="0"/>
              </a:rPr>
              <a:t>pul</a:t>
            </a:r>
            <a:r>
              <a:rPr lang="en-US" sz="2300" dirty="0" smtClean="0">
                <a:latin typeface="Arial" pitchFamily="34" charset="0"/>
                <a:cs typeface="Arial" pitchFamily="34" charset="0"/>
              </a:rPr>
              <a:t> </a:t>
            </a:r>
            <a:r>
              <a:rPr lang="en-US" sz="2300" dirty="0" err="1" smtClean="0">
                <a:latin typeface="Arial" pitchFamily="34" charset="0"/>
                <a:cs typeface="Arial" pitchFamily="34" charset="0"/>
              </a:rPr>
              <a:t>oqimi</a:t>
            </a:r>
            <a:r>
              <a:rPr lang="en-US" sz="2300" dirty="0" smtClean="0">
                <a:latin typeface="Arial" pitchFamily="34" charset="0"/>
                <a:cs typeface="Arial" pitchFamily="34" charset="0"/>
              </a:rPr>
              <a:t> </a:t>
            </a:r>
            <a:r>
              <a:rPr lang="en-US" sz="2300" b="1" dirty="0" err="1" smtClean="0">
                <a:latin typeface="Arial" pitchFamily="34" charset="0"/>
                <a:cs typeface="Arial" pitchFamily="34" charset="0"/>
              </a:rPr>
              <a:t>Investitsion</a:t>
            </a:r>
            <a:r>
              <a:rPr lang="en-US" sz="2300" b="1" dirty="0" smtClean="0">
                <a:latin typeface="Arial" pitchFamily="34" charset="0"/>
                <a:cs typeface="Arial" pitchFamily="34" charset="0"/>
              </a:rPr>
              <a:t> </a:t>
            </a:r>
            <a:r>
              <a:rPr lang="en-US" sz="2300" b="1" dirty="0" err="1" smtClean="0">
                <a:latin typeface="Arial" pitchFamily="34" charset="0"/>
                <a:cs typeface="Arial" pitchFamily="34" charset="0"/>
              </a:rPr>
              <a:t>loyihani</a:t>
            </a:r>
            <a:r>
              <a:rPr lang="en-US" sz="2300" b="1" dirty="0" smtClean="0">
                <a:latin typeface="Arial" pitchFamily="34" charset="0"/>
                <a:cs typeface="Arial" pitchFamily="34" charset="0"/>
              </a:rPr>
              <a:t> </a:t>
            </a:r>
            <a:r>
              <a:rPr lang="en-US" sz="2300" b="1" dirty="0" err="1" smtClean="0">
                <a:latin typeface="Arial" pitchFamily="34" charset="0"/>
                <a:cs typeface="Arial" pitchFamily="34" charset="0"/>
              </a:rPr>
              <a:t>davrlari</a:t>
            </a:r>
            <a:r>
              <a:rPr lang="en-US" sz="2300" b="1" dirty="0" smtClean="0">
                <a:latin typeface="Arial" pitchFamily="34" charset="0"/>
                <a:cs typeface="Arial" pitchFamily="34" charset="0"/>
              </a:rPr>
              <a:t> </a:t>
            </a:r>
            <a:r>
              <a:rPr lang="en-US" sz="2300" dirty="0" smtClean="0">
                <a:latin typeface="Arial" pitchFamily="34" charset="0"/>
                <a:cs typeface="Arial" pitchFamily="34" charset="0"/>
              </a:rPr>
              <a:t>(</a:t>
            </a:r>
            <a:r>
              <a:rPr lang="en-US" sz="2300" dirty="0" err="1" smtClean="0">
                <a:latin typeface="Arial" pitchFamily="34" charset="0"/>
                <a:cs typeface="Arial" pitchFamily="34" charset="0"/>
              </a:rPr>
              <a:t>qadamlari</a:t>
            </a:r>
            <a:r>
              <a:rPr lang="en-US" sz="2300" dirty="0" smtClean="0">
                <a:latin typeface="Arial" pitchFamily="34" charset="0"/>
                <a:cs typeface="Arial" pitchFamily="34" charset="0"/>
              </a:rPr>
              <a:t>) </a:t>
            </a:r>
            <a:r>
              <a:rPr lang="en-US" sz="2300" dirty="0" err="1" smtClean="0">
                <a:latin typeface="Arial" pitchFamily="34" charset="0"/>
                <a:cs typeface="Arial" pitchFamily="34" charset="0"/>
              </a:rPr>
              <a:t>davomidagi</a:t>
            </a:r>
            <a:r>
              <a:rPr lang="en-US" sz="2300" dirty="0" smtClean="0">
                <a:latin typeface="Arial" pitchFamily="34" charset="0"/>
                <a:cs typeface="Arial" pitchFamily="34" charset="0"/>
              </a:rPr>
              <a:t> </a:t>
            </a:r>
            <a:r>
              <a:rPr lang="en-US" sz="2300" dirty="0" err="1" smtClean="0">
                <a:latin typeface="Arial" pitchFamily="34" charset="0"/>
                <a:cs typeface="Arial" pitchFamily="34" charset="0"/>
              </a:rPr>
              <a:t>har</a:t>
            </a:r>
            <a:r>
              <a:rPr lang="en-US" sz="2300" dirty="0" smtClean="0">
                <a:latin typeface="Arial" pitchFamily="34" charset="0"/>
                <a:cs typeface="Arial" pitchFamily="34" charset="0"/>
              </a:rPr>
              <a:t> </a:t>
            </a:r>
            <a:r>
              <a:rPr lang="en-US" sz="2300" dirty="0" err="1" smtClean="0">
                <a:latin typeface="Arial" pitchFamily="34" charset="0"/>
                <a:cs typeface="Arial" pitchFamily="34" charset="0"/>
              </a:rPr>
              <a:t>xil</a:t>
            </a:r>
            <a:r>
              <a:rPr lang="en-US" sz="2300" dirty="0" smtClean="0">
                <a:latin typeface="Arial" pitchFamily="34" charset="0"/>
                <a:cs typeface="Arial" pitchFamily="34" charset="0"/>
              </a:rPr>
              <a:t> </a:t>
            </a:r>
            <a:r>
              <a:rPr lang="en-US" sz="2300" dirty="0" err="1" smtClean="0">
                <a:latin typeface="Arial" pitchFamily="34" charset="0"/>
                <a:cs typeface="Arial" pitchFamily="34" charset="0"/>
              </a:rPr>
              <a:t>turdagi</a:t>
            </a:r>
            <a:r>
              <a:rPr lang="en-US" sz="2300" dirty="0" smtClean="0">
                <a:latin typeface="Arial" pitchFamily="34" charset="0"/>
                <a:cs typeface="Arial" pitchFamily="34" charset="0"/>
              </a:rPr>
              <a:t> </a:t>
            </a:r>
            <a:r>
              <a:rPr lang="en-US" sz="2300" dirty="0" err="1" smtClean="0">
                <a:latin typeface="Arial" pitchFamily="34" charset="0"/>
                <a:cs typeface="Arial" pitchFamily="34" charset="0"/>
              </a:rPr>
              <a:t>daromad</a:t>
            </a:r>
            <a:r>
              <a:rPr lang="en-US" sz="2300" dirty="0" smtClean="0">
                <a:latin typeface="Arial" pitchFamily="34" charset="0"/>
                <a:cs typeface="Arial" pitchFamily="34" charset="0"/>
              </a:rPr>
              <a:t> </a:t>
            </a:r>
            <a:r>
              <a:rPr lang="en-US" sz="2300" dirty="0" err="1" smtClean="0">
                <a:latin typeface="Arial" pitchFamily="34" charset="0"/>
                <a:cs typeface="Arial" pitchFamily="34" charset="0"/>
              </a:rPr>
              <a:t>va</a:t>
            </a:r>
            <a:r>
              <a:rPr lang="en-US" sz="2300" dirty="0" smtClean="0">
                <a:latin typeface="Arial" pitchFamily="34" charset="0"/>
                <a:cs typeface="Arial" pitchFamily="34" charset="0"/>
              </a:rPr>
              <a:t> </a:t>
            </a:r>
            <a:r>
              <a:rPr lang="en-US" sz="2300" dirty="0" err="1" smtClean="0">
                <a:latin typeface="Arial" pitchFamily="34" charset="0"/>
                <a:cs typeface="Arial" pitchFamily="34" charset="0"/>
              </a:rPr>
              <a:t>xarajatlardan</a:t>
            </a:r>
            <a:r>
              <a:rPr lang="en-US" sz="2300" dirty="0" smtClean="0">
                <a:latin typeface="Arial" pitchFamily="34" charset="0"/>
                <a:cs typeface="Arial" pitchFamily="34" charset="0"/>
              </a:rPr>
              <a:t> </a:t>
            </a:r>
            <a:r>
              <a:rPr lang="en-US" sz="2300" dirty="0" err="1" smtClean="0">
                <a:latin typeface="Arial" pitchFamily="34" charset="0"/>
                <a:cs typeface="Arial" pitchFamily="34" charset="0"/>
              </a:rPr>
              <a:t>tashkil</a:t>
            </a:r>
            <a:r>
              <a:rPr lang="en-US" sz="2300" dirty="0" smtClean="0">
                <a:latin typeface="Arial" pitchFamily="34" charset="0"/>
                <a:cs typeface="Arial" pitchFamily="34" charset="0"/>
              </a:rPr>
              <a:t> </a:t>
            </a:r>
            <a:r>
              <a:rPr lang="en-US" sz="2300" dirty="0" err="1" smtClean="0">
                <a:latin typeface="Arial" pitchFamily="34" charset="0"/>
                <a:cs typeface="Arial" pitchFamily="34" charset="0"/>
              </a:rPr>
              <a:t>topadi</a:t>
            </a:r>
            <a:r>
              <a:rPr lang="en-US" sz="2300" dirty="0" smtClean="0">
                <a:latin typeface="Arial" pitchFamily="34" charset="0"/>
                <a:cs typeface="Arial" pitchFamily="34" charset="0"/>
              </a:rPr>
              <a:t>,</a:t>
            </a:r>
            <a:endParaRPr lang="en-US" sz="2300" dirty="0">
              <a:latin typeface="Arial" pitchFamily="34" charset="0"/>
              <a:cs typeface="Arial" pitchFamily="34" charset="0"/>
            </a:endParaRPr>
          </a:p>
        </p:txBody>
      </p:sp>
    </p:spTree>
    <p:extLst>
      <p:ext uri="{BB962C8B-B14F-4D97-AF65-F5344CB8AC3E}">
        <p14:creationId xmlns:p14="http://schemas.microsoft.com/office/powerpoint/2010/main" val="383823206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490" y="908720"/>
            <a:ext cx="7024744" cy="889168"/>
          </a:xfrm>
        </p:spPr>
        <p:txBody>
          <a:bodyPr/>
          <a:lstStyle/>
          <a:p>
            <a:r>
              <a:rPr lang="en-US" b="1" dirty="0" smtClean="0">
                <a:solidFill>
                  <a:schemeClr val="tx1"/>
                </a:solidFill>
              </a:rPr>
              <a:t>Real </a:t>
            </a:r>
            <a:r>
              <a:rPr lang="en-US" b="1" dirty="0" err="1" smtClean="0">
                <a:solidFill>
                  <a:schemeClr val="tx1"/>
                </a:solidFill>
              </a:rPr>
              <a:t>pul</a:t>
            </a:r>
            <a:r>
              <a:rPr lang="en-US" b="1" dirty="0" smtClean="0">
                <a:solidFill>
                  <a:schemeClr val="tx1"/>
                </a:solidFill>
              </a:rPr>
              <a:t> </a:t>
            </a:r>
            <a:r>
              <a:rPr lang="en-US" b="1" dirty="0" err="1" smtClean="0">
                <a:solidFill>
                  <a:schemeClr val="tx1"/>
                </a:solidFill>
              </a:rPr>
              <a:t>saldosi</a:t>
            </a:r>
            <a:endParaRPr lang="en-US" b="1" dirty="0">
              <a:solidFill>
                <a:schemeClr val="tx1"/>
              </a:solidFill>
            </a:endParaRPr>
          </a:p>
        </p:txBody>
      </p:sp>
      <p:sp>
        <p:nvSpPr>
          <p:cNvPr id="3" name="Content Placeholder 2"/>
          <p:cNvSpPr>
            <a:spLocks noGrp="1"/>
          </p:cNvSpPr>
          <p:nvPr>
            <p:ph idx="1"/>
          </p:nvPr>
        </p:nvSpPr>
        <p:spPr>
          <a:xfrm>
            <a:off x="755576" y="2276872"/>
            <a:ext cx="7560840" cy="3744416"/>
          </a:xfrm>
        </p:spPr>
        <p:txBody>
          <a:bodyPr/>
          <a:lstStyle/>
          <a:p>
            <a:pPr algn="just">
              <a:lnSpc>
                <a:spcPct val="150000"/>
              </a:lnSpc>
            </a:pPr>
            <a:r>
              <a:rPr lang="en-US" dirty="0" err="1" smtClean="0">
                <a:latin typeface="Arial" pitchFamily="34" charset="0"/>
                <a:cs typeface="Arial" pitchFamily="34" charset="0"/>
              </a:rPr>
              <a:t>Investitsiya</a:t>
            </a:r>
            <a:r>
              <a:rPr lang="en-US" dirty="0" smtClean="0">
                <a:latin typeface="Arial" pitchFamily="34" charset="0"/>
                <a:cs typeface="Arial" pitchFamily="34" charset="0"/>
              </a:rPr>
              <a:t> </a:t>
            </a:r>
            <a:r>
              <a:rPr lang="en-US" dirty="0" err="1" smtClean="0">
                <a:latin typeface="Arial" pitchFamily="34" charset="0"/>
                <a:cs typeface="Arial" pitchFamily="34" charset="0"/>
              </a:rPr>
              <a:t>loyihalarini</a:t>
            </a:r>
            <a:r>
              <a:rPr lang="en-US" dirty="0" smtClean="0">
                <a:latin typeface="Arial" pitchFamily="34" charset="0"/>
                <a:cs typeface="Arial" pitchFamily="34" charset="0"/>
              </a:rPr>
              <a:t> </a:t>
            </a:r>
            <a:r>
              <a:rPr lang="en-US" dirty="0" err="1" smtClean="0">
                <a:latin typeface="Arial" pitchFamily="34" charset="0"/>
                <a:cs typeface="Arial" pitchFamily="34" charset="0"/>
              </a:rPr>
              <a:t>amalga</a:t>
            </a:r>
            <a:r>
              <a:rPr lang="en-US" dirty="0" smtClean="0">
                <a:latin typeface="Arial" pitchFamily="34" charset="0"/>
                <a:cs typeface="Arial" pitchFamily="34" charset="0"/>
              </a:rPr>
              <a:t> </a:t>
            </a:r>
            <a:r>
              <a:rPr lang="en-US" dirty="0" err="1" smtClean="0">
                <a:latin typeface="Arial" pitchFamily="34" charset="0"/>
                <a:cs typeface="Arial" pitchFamily="34" charset="0"/>
              </a:rPr>
              <a:t>oshirish</a:t>
            </a:r>
            <a:r>
              <a:rPr lang="en-US" dirty="0" smtClean="0">
                <a:latin typeface="Arial" pitchFamily="34" charset="0"/>
                <a:cs typeface="Arial" pitchFamily="34" charset="0"/>
              </a:rPr>
              <a:t> </a:t>
            </a:r>
            <a:r>
              <a:rPr lang="en-US" dirty="0" err="1" smtClean="0">
                <a:latin typeface="Arial" pitchFamily="34" charset="0"/>
                <a:cs typeface="Arial" pitchFamily="34" charset="0"/>
              </a:rPr>
              <a:t>vaqtida</a:t>
            </a:r>
            <a:r>
              <a:rPr lang="en-US" dirty="0" smtClean="0">
                <a:latin typeface="Arial" pitchFamily="34" charset="0"/>
                <a:cs typeface="Arial" pitchFamily="34" charset="0"/>
              </a:rPr>
              <a:t> </a:t>
            </a:r>
            <a:r>
              <a:rPr lang="en-US" dirty="0" err="1" smtClean="0">
                <a:latin typeface="Arial" pitchFamily="34" charset="0"/>
                <a:cs typeface="Arial" pitchFamily="34" charset="0"/>
              </a:rPr>
              <a:t>uchta</a:t>
            </a:r>
            <a:r>
              <a:rPr lang="en-US" dirty="0" smtClean="0">
                <a:latin typeface="Arial" pitchFamily="34" charset="0"/>
                <a:cs typeface="Arial" pitchFamily="34" charset="0"/>
              </a:rPr>
              <a:t> </a:t>
            </a:r>
            <a:r>
              <a:rPr lang="en-US" dirty="0" err="1" smtClean="0">
                <a:latin typeface="Arial" pitchFamily="34" charset="0"/>
                <a:cs typeface="Arial" pitchFamily="34" charset="0"/>
              </a:rPr>
              <a:t>faoliyat</a:t>
            </a:r>
            <a:r>
              <a:rPr lang="en-US" dirty="0" smtClean="0">
                <a:latin typeface="Arial" pitchFamily="34" charset="0"/>
                <a:cs typeface="Arial" pitchFamily="34" charset="0"/>
              </a:rPr>
              <a:t> </a:t>
            </a:r>
            <a:r>
              <a:rPr lang="en-US" dirty="0" err="1" smtClean="0">
                <a:latin typeface="Arial" pitchFamily="34" charset="0"/>
                <a:cs typeface="Arial" pitchFamily="34" charset="0"/>
              </a:rPr>
              <a:t>davomidagi</a:t>
            </a:r>
            <a:r>
              <a:rPr lang="en-US" dirty="0" smtClean="0">
                <a:latin typeface="Arial" pitchFamily="34" charset="0"/>
                <a:cs typeface="Arial" pitchFamily="34" charset="0"/>
              </a:rPr>
              <a:t> </a:t>
            </a:r>
            <a:r>
              <a:rPr lang="en-US" dirty="0" err="1" smtClean="0">
                <a:latin typeface="Arial" pitchFamily="34" charset="0"/>
                <a:cs typeface="Arial" pitchFamily="34" charset="0"/>
              </a:rPr>
              <a:t>kelib</a:t>
            </a:r>
            <a:r>
              <a:rPr lang="en-US" dirty="0" smtClean="0">
                <a:latin typeface="Arial" pitchFamily="34" charset="0"/>
                <a:cs typeface="Arial" pitchFamily="34" charset="0"/>
              </a:rPr>
              <a:t> </a:t>
            </a:r>
            <a:r>
              <a:rPr lang="en-US" dirty="0" err="1" smtClean="0">
                <a:latin typeface="Arial" pitchFamily="34" charset="0"/>
                <a:cs typeface="Arial" pitchFamily="34" charset="0"/>
              </a:rPr>
              <a:t>tushadigan</a:t>
            </a:r>
            <a:r>
              <a:rPr lang="en-US" dirty="0" smtClean="0">
                <a:latin typeface="Arial" pitchFamily="34" charset="0"/>
                <a:cs typeface="Arial" pitchFamily="34" charset="0"/>
              </a:rPr>
              <a:t> </a:t>
            </a:r>
            <a:r>
              <a:rPr lang="en-US" dirty="0" err="1" smtClean="0">
                <a:latin typeface="Arial" pitchFamily="34" charset="0"/>
                <a:cs typeface="Arial" pitchFamily="34" charset="0"/>
              </a:rPr>
              <a:t>va</a:t>
            </a:r>
            <a:r>
              <a:rPr lang="en-US" dirty="0" smtClean="0">
                <a:latin typeface="Arial" pitchFamily="34" charset="0"/>
                <a:cs typeface="Arial" pitchFamily="34" charset="0"/>
              </a:rPr>
              <a:t> </a:t>
            </a:r>
            <a:r>
              <a:rPr lang="en-US" dirty="0" err="1" smtClean="0">
                <a:latin typeface="Arial" pitchFamily="34" charset="0"/>
                <a:cs typeface="Arial" pitchFamily="34" charset="0"/>
              </a:rPr>
              <a:t>ishlatilgan</a:t>
            </a:r>
            <a:r>
              <a:rPr lang="en-US" dirty="0" smtClean="0">
                <a:latin typeface="Arial" pitchFamily="34" charset="0"/>
                <a:cs typeface="Arial" pitchFamily="34" charset="0"/>
              </a:rPr>
              <a:t> </a:t>
            </a:r>
            <a:r>
              <a:rPr lang="en-US" dirty="0" err="1" smtClean="0">
                <a:latin typeface="Arial" pitchFamily="34" charset="0"/>
                <a:cs typeface="Arial" pitchFamily="34" charset="0"/>
              </a:rPr>
              <a:t>mablag’lar</a:t>
            </a:r>
            <a:r>
              <a:rPr lang="en-US" dirty="0" smtClean="0">
                <a:latin typeface="Arial" pitchFamily="34" charset="0"/>
                <a:cs typeface="Arial" pitchFamily="34" charset="0"/>
              </a:rPr>
              <a:t>.</a:t>
            </a:r>
          </a:p>
          <a:p>
            <a:pPr algn="just">
              <a:lnSpc>
                <a:spcPct val="150000"/>
              </a:lnSpc>
            </a:pPr>
            <a:endParaRPr lang="en-US" dirty="0">
              <a:latin typeface="Arial" pitchFamily="34" charset="0"/>
              <a:cs typeface="Arial" pitchFamily="34" charset="0"/>
            </a:endParaRPr>
          </a:p>
          <a:p>
            <a:pPr algn="just">
              <a:lnSpc>
                <a:spcPct val="150000"/>
              </a:lnSpc>
            </a:pPr>
            <a:r>
              <a:rPr lang="en-US" dirty="0" err="1" smtClean="0">
                <a:latin typeface="Arial" pitchFamily="34" charset="0"/>
                <a:cs typeface="Arial" pitchFamily="34" charset="0"/>
              </a:rPr>
              <a:t>Investitsion</a:t>
            </a:r>
            <a:r>
              <a:rPr lang="en-US" dirty="0" smtClean="0">
                <a:latin typeface="Arial" pitchFamily="34" charset="0"/>
                <a:cs typeface="Arial" pitchFamily="34" charset="0"/>
              </a:rPr>
              <a:t> </a:t>
            </a:r>
            <a:r>
              <a:rPr lang="en-US" dirty="0" err="1" smtClean="0">
                <a:latin typeface="Arial" pitchFamily="34" charset="0"/>
                <a:cs typeface="Arial" pitchFamily="34" charset="0"/>
              </a:rPr>
              <a:t>loyihalarni</a:t>
            </a:r>
            <a:r>
              <a:rPr lang="en-US" dirty="0" smtClean="0">
                <a:latin typeface="Arial" pitchFamily="34" charset="0"/>
                <a:cs typeface="Arial" pitchFamily="34" charset="0"/>
              </a:rPr>
              <a:t> </a:t>
            </a:r>
            <a:r>
              <a:rPr lang="en-US" dirty="0" err="1" smtClean="0">
                <a:latin typeface="Arial" pitchFamily="34" charset="0"/>
                <a:cs typeface="Arial" pitchFamily="34" charset="0"/>
              </a:rPr>
              <a:t>qabul</a:t>
            </a:r>
            <a:r>
              <a:rPr lang="en-US" dirty="0" smtClean="0">
                <a:latin typeface="Arial" pitchFamily="34" charset="0"/>
                <a:cs typeface="Arial" pitchFamily="34" charset="0"/>
              </a:rPr>
              <a:t> </a:t>
            </a:r>
            <a:r>
              <a:rPr lang="en-US" dirty="0" err="1" smtClean="0">
                <a:latin typeface="Arial" pitchFamily="34" charset="0"/>
                <a:cs typeface="Arial" pitchFamily="34" charset="0"/>
              </a:rPr>
              <a:t>qilishning</a:t>
            </a:r>
            <a:r>
              <a:rPr lang="en-US" dirty="0" smtClean="0">
                <a:latin typeface="Arial" pitchFamily="34" charset="0"/>
                <a:cs typeface="Arial" pitchFamily="34" charset="0"/>
              </a:rPr>
              <a:t> </a:t>
            </a:r>
            <a:r>
              <a:rPr lang="en-US" b="1" dirty="0" err="1" smtClean="0">
                <a:latin typeface="Arial" pitchFamily="34" charset="0"/>
                <a:cs typeface="Arial" pitchFamily="34" charset="0"/>
              </a:rPr>
              <a:t>asosiy</a:t>
            </a:r>
            <a:r>
              <a:rPr lang="en-US" b="1" dirty="0" smtClean="0">
                <a:latin typeface="Arial" pitchFamily="34" charset="0"/>
                <a:cs typeface="Arial" pitchFamily="34" charset="0"/>
              </a:rPr>
              <a:t> </a:t>
            </a:r>
            <a:r>
              <a:rPr lang="en-US" b="1" dirty="0" err="1" smtClean="0">
                <a:latin typeface="Arial" pitchFamily="34" charset="0"/>
                <a:cs typeface="Arial" pitchFamily="34" charset="0"/>
              </a:rPr>
              <a:t>sharti</a:t>
            </a:r>
            <a:r>
              <a:rPr lang="en-US" dirty="0" smtClean="0">
                <a:latin typeface="Arial" pitchFamily="34" charset="0"/>
                <a:cs typeface="Arial" pitchFamily="34" charset="0"/>
              </a:rPr>
              <a:t> – real </a:t>
            </a:r>
            <a:r>
              <a:rPr lang="en-US" dirty="0" err="1" smtClean="0">
                <a:latin typeface="Arial" pitchFamily="34" charset="0"/>
                <a:cs typeface="Arial" pitchFamily="34" charset="0"/>
              </a:rPr>
              <a:t>pul</a:t>
            </a:r>
            <a:r>
              <a:rPr lang="en-US" dirty="0" smtClean="0">
                <a:latin typeface="Arial" pitchFamily="34" charset="0"/>
                <a:cs typeface="Arial" pitchFamily="34" charset="0"/>
              </a:rPr>
              <a:t> </a:t>
            </a:r>
            <a:r>
              <a:rPr lang="en-US" dirty="0" err="1" smtClean="0">
                <a:latin typeface="Arial" pitchFamily="34" charset="0"/>
                <a:cs typeface="Arial" pitchFamily="34" charset="0"/>
              </a:rPr>
              <a:t>saldosi</a:t>
            </a:r>
            <a:r>
              <a:rPr lang="en-US" dirty="0" smtClean="0">
                <a:latin typeface="Arial" pitchFamily="34" charset="0"/>
                <a:cs typeface="Arial" pitchFamily="34" charset="0"/>
              </a:rPr>
              <a:t> </a:t>
            </a:r>
            <a:r>
              <a:rPr lang="en-US" b="1" dirty="0" err="1" smtClean="0">
                <a:latin typeface="Arial" pitchFamily="34" charset="0"/>
                <a:cs typeface="Arial" pitchFamily="34" charset="0"/>
              </a:rPr>
              <a:t>ijobiy</a:t>
            </a:r>
            <a:r>
              <a:rPr lang="en-US" dirty="0" smtClean="0">
                <a:latin typeface="Arial" pitchFamily="34" charset="0"/>
                <a:cs typeface="Arial" pitchFamily="34" charset="0"/>
              </a:rPr>
              <a:t> </a:t>
            </a:r>
            <a:r>
              <a:rPr lang="en-US" dirty="0" err="1" smtClean="0">
                <a:latin typeface="Arial" pitchFamily="34" charset="0"/>
                <a:cs typeface="Arial" pitchFamily="34" charset="0"/>
              </a:rPr>
              <a:t>bo’lishidir</a:t>
            </a:r>
            <a:r>
              <a:rPr lang="en-US" dirty="0">
                <a:latin typeface="Arial" pitchFamily="34" charset="0"/>
                <a:cs typeface="Arial" pitchFamily="34" charset="0"/>
              </a:rPr>
              <a:t>.</a:t>
            </a:r>
          </a:p>
        </p:txBody>
      </p:sp>
    </p:spTree>
    <p:extLst>
      <p:ext uri="{BB962C8B-B14F-4D97-AF65-F5344CB8AC3E}">
        <p14:creationId xmlns:p14="http://schemas.microsoft.com/office/powerpoint/2010/main" val="392008122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490" y="1027664"/>
            <a:ext cx="7024744" cy="648736"/>
          </a:xfrm>
        </p:spPr>
        <p:txBody>
          <a:bodyPr>
            <a:normAutofit/>
          </a:bodyPr>
          <a:lstStyle/>
          <a:p>
            <a:r>
              <a:rPr lang="en-US" b="1" dirty="0" err="1">
                <a:solidFill>
                  <a:schemeClr val="tx1"/>
                </a:solidFill>
              </a:rPr>
              <a:t>Sof</a:t>
            </a:r>
            <a:r>
              <a:rPr lang="en-US" b="1" dirty="0">
                <a:solidFill>
                  <a:schemeClr val="tx1"/>
                </a:solidFill>
              </a:rPr>
              <a:t> </a:t>
            </a:r>
            <a:r>
              <a:rPr lang="en-US" b="1" dirty="0" err="1" smtClean="0">
                <a:solidFill>
                  <a:schemeClr val="tx1"/>
                </a:solidFill>
              </a:rPr>
              <a:t>daromad</a:t>
            </a:r>
            <a:r>
              <a:rPr lang="en-US" b="1" dirty="0" smtClean="0">
                <a:solidFill>
                  <a:schemeClr val="tx1"/>
                </a:solidFill>
              </a:rPr>
              <a:t> - </a:t>
            </a:r>
            <a:r>
              <a:rPr lang="en-US" b="1" dirty="0" err="1" smtClean="0">
                <a:solidFill>
                  <a:schemeClr val="tx1"/>
                </a:solidFill>
              </a:rPr>
              <a:t>investitsiya</a:t>
            </a:r>
            <a:endParaRPr lang="en-US" b="1" dirty="0">
              <a:solidFill>
                <a:schemeClr val="tx1"/>
              </a:solidFill>
            </a:endParaRPr>
          </a:p>
        </p:txBody>
      </p:sp>
      <p:sp>
        <p:nvSpPr>
          <p:cNvPr id="3" name="Content Placeholder 2"/>
          <p:cNvSpPr>
            <a:spLocks noGrp="1"/>
          </p:cNvSpPr>
          <p:nvPr>
            <p:ph idx="1"/>
          </p:nvPr>
        </p:nvSpPr>
        <p:spPr>
          <a:xfrm>
            <a:off x="533400" y="1981200"/>
            <a:ext cx="8001000" cy="4267200"/>
          </a:xfrm>
        </p:spPr>
        <p:txBody>
          <a:bodyPr>
            <a:normAutofit/>
          </a:bodyPr>
          <a:lstStyle/>
          <a:p>
            <a:pPr>
              <a:lnSpc>
                <a:spcPct val="150000"/>
              </a:lnSpc>
            </a:pPr>
            <a:r>
              <a:rPr lang="en-US" sz="2200" b="1" dirty="0" smtClean="0">
                <a:latin typeface="Arial" pitchFamily="34" charset="0"/>
                <a:cs typeface="Arial" pitchFamily="34" charset="0"/>
              </a:rPr>
              <a:t>   </a:t>
            </a:r>
            <a:r>
              <a:rPr lang="en-US" sz="2200" b="1" dirty="0" err="1" smtClean="0">
                <a:latin typeface="Arial" pitchFamily="34" charset="0"/>
                <a:cs typeface="Arial" pitchFamily="34" charset="0"/>
              </a:rPr>
              <a:t>Sof</a:t>
            </a:r>
            <a:r>
              <a:rPr lang="en-US" sz="2200" b="1" dirty="0" smtClean="0">
                <a:latin typeface="Arial" pitchFamily="34" charset="0"/>
                <a:cs typeface="Arial" pitchFamily="34" charset="0"/>
              </a:rPr>
              <a:t> </a:t>
            </a:r>
            <a:r>
              <a:rPr lang="en-US" sz="2200" b="1" dirty="0" err="1">
                <a:latin typeface="Arial" pitchFamily="34" charset="0"/>
                <a:cs typeface="Arial" pitchFamily="34" charset="0"/>
              </a:rPr>
              <a:t>daromad</a:t>
            </a:r>
            <a:r>
              <a:rPr lang="en-US" sz="2200" b="1" dirty="0">
                <a:latin typeface="Arial" pitchFamily="34" charset="0"/>
                <a:cs typeface="Arial" pitchFamily="34" charset="0"/>
              </a:rPr>
              <a:t> </a:t>
            </a:r>
            <a:r>
              <a:rPr lang="en-US" sz="2200" b="1" dirty="0" smtClean="0">
                <a:latin typeface="Arial" pitchFamily="34" charset="0"/>
                <a:cs typeface="Arial" pitchFamily="34" charset="0"/>
              </a:rPr>
              <a:t>- </a:t>
            </a:r>
            <a:r>
              <a:rPr lang="en-US" sz="2200" dirty="0" err="1" smtClean="0">
                <a:latin typeface="Arial" pitchFamily="34" charset="0"/>
                <a:cs typeface="Arial" pitchFamily="34" charset="0"/>
              </a:rPr>
              <a:t>ma'lum</a:t>
            </a:r>
            <a:r>
              <a:rPr lang="en-US" sz="2200" dirty="0" smtClean="0">
                <a:latin typeface="Arial" pitchFamily="34" charset="0"/>
                <a:cs typeface="Arial" pitchFamily="34" charset="0"/>
              </a:rPr>
              <a:t> </a:t>
            </a:r>
            <a:r>
              <a:rPr lang="en-US" sz="2200" dirty="0" err="1">
                <a:latin typeface="Arial" pitchFamily="34" charset="0"/>
                <a:cs typeface="Arial" pitchFamily="34" charset="0"/>
              </a:rPr>
              <a:t>vaqt</a:t>
            </a:r>
            <a:r>
              <a:rPr lang="en-US" sz="2200" dirty="0">
                <a:latin typeface="Arial" pitchFamily="34" charset="0"/>
                <a:cs typeface="Arial" pitchFamily="34" charset="0"/>
              </a:rPr>
              <a:t> </a:t>
            </a:r>
            <a:r>
              <a:rPr lang="en-US" sz="2200" dirty="0" err="1">
                <a:latin typeface="Arial" pitchFamily="34" charset="0"/>
                <a:cs typeface="Arial" pitchFamily="34" charset="0"/>
              </a:rPr>
              <a:t>davomida</a:t>
            </a:r>
            <a:r>
              <a:rPr lang="en-US" sz="2200" dirty="0">
                <a:latin typeface="Arial" pitchFamily="34" charset="0"/>
                <a:cs typeface="Arial" pitchFamily="34" charset="0"/>
              </a:rPr>
              <a:t> </a:t>
            </a:r>
            <a:r>
              <a:rPr lang="en-US" sz="2200" dirty="0" err="1">
                <a:latin typeface="Arial" pitchFamily="34" charset="0"/>
                <a:cs typeface="Arial" pitchFamily="34" charset="0"/>
              </a:rPr>
              <a:t>investitsiya</a:t>
            </a:r>
            <a:r>
              <a:rPr lang="en-US" sz="2200" dirty="0">
                <a:latin typeface="Arial" pitchFamily="34" charset="0"/>
                <a:cs typeface="Arial" pitchFamily="34" charset="0"/>
              </a:rPr>
              <a:t> </a:t>
            </a:r>
            <a:r>
              <a:rPr lang="en-US" sz="2200" dirty="0" err="1">
                <a:latin typeface="Arial" pitchFamily="34" charset="0"/>
                <a:cs typeface="Arial" pitchFamily="34" charset="0"/>
              </a:rPr>
              <a:t>loyihasidan</a:t>
            </a:r>
            <a:r>
              <a:rPr lang="en-US" sz="2200" dirty="0">
                <a:latin typeface="Arial" pitchFamily="34" charset="0"/>
                <a:cs typeface="Arial" pitchFamily="34" charset="0"/>
              </a:rPr>
              <a:t> </a:t>
            </a:r>
            <a:r>
              <a:rPr lang="en-US" sz="2200" dirty="0" err="1">
                <a:latin typeface="Arial" pitchFamily="34" charset="0"/>
                <a:cs typeface="Arial" pitchFamily="34" charset="0"/>
              </a:rPr>
              <a:t>foydalanish</a:t>
            </a:r>
            <a:r>
              <a:rPr lang="en-US" sz="2200" dirty="0">
                <a:latin typeface="Arial" pitchFamily="34" charset="0"/>
                <a:cs typeface="Arial" pitchFamily="34" charset="0"/>
              </a:rPr>
              <a:t> </a:t>
            </a:r>
            <a:r>
              <a:rPr lang="en-US" sz="2200" dirty="0" err="1">
                <a:latin typeface="Arial" pitchFamily="34" charset="0"/>
                <a:cs typeface="Arial" pitchFamily="34" charset="0"/>
              </a:rPr>
              <a:t>samarasini</a:t>
            </a:r>
            <a:r>
              <a:rPr lang="en-US" sz="2200" dirty="0">
                <a:latin typeface="Arial" pitchFamily="34" charset="0"/>
                <a:cs typeface="Arial" pitchFamily="34" charset="0"/>
              </a:rPr>
              <a:t> </a:t>
            </a:r>
            <a:r>
              <a:rPr lang="en-US" sz="2200" dirty="0" err="1">
                <a:latin typeface="Arial" pitchFamily="34" charset="0"/>
                <a:cs typeface="Arial" pitchFamily="34" charset="0"/>
              </a:rPr>
              <a:t>aks</a:t>
            </a:r>
            <a:r>
              <a:rPr lang="en-US" sz="2200" dirty="0">
                <a:latin typeface="Arial" pitchFamily="34" charset="0"/>
                <a:cs typeface="Arial" pitchFamily="34" charset="0"/>
              </a:rPr>
              <a:t> </a:t>
            </a:r>
            <a:r>
              <a:rPr lang="en-US" sz="2200" dirty="0" err="1">
                <a:latin typeface="Arial" pitchFamily="34" charset="0"/>
                <a:cs typeface="Arial" pitchFamily="34" charset="0"/>
              </a:rPr>
              <a:t>ettiradi</a:t>
            </a:r>
            <a:r>
              <a:rPr lang="en-US" sz="2200" dirty="0">
                <a:latin typeface="Arial" pitchFamily="34" charset="0"/>
                <a:cs typeface="Arial" pitchFamily="34" charset="0"/>
              </a:rPr>
              <a:t>. </a:t>
            </a:r>
            <a:endParaRPr lang="en-US" sz="2200" dirty="0" smtClean="0">
              <a:latin typeface="Arial" pitchFamily="34" charset="0"/>
              <a:cs typeface="Arial" pitchFamily="34" charset="0"/>
            </a:endParaRPr>
          </a:p>
          <a:p>
            <a:pPr>
              <a:lnSpc>
                <a:spcPct val="150000"/>
              </a:lnSpc>
            </a:pPr>
            <a:endParaRPr lang="en-US" sz="2200" dirty="0">
              <a:latin typeface="Arial" pitchFamily="34" charset="0"/>
              <a:cs typeface="Arial" pitchFamily="34" charset="0"/>
            </a:endParaRPr>
          </a:p>
          <a:p>
            <a:pPr>
              <a:lnSpc>
                <a:spcPct val="150000"/>
              </a:lnSpc>
            </a:pPr>
            <a:r>
              <a:rPr lang="en-US" sz="2200" b="1" dirty="0" smtClean="0">
                <a:latin typeface="Arial" pitchFamily="34" charset="0"/>
                <a:cs typeface="Arial" pitchFamily="34" charset="0"/>
              </a:rPr>
              <a:t>    Ammo,</a:t>
            </a:r>
            <a:r>
              <a:rPr lang="en-US" sz="2200" dirty="0" smtClean="0">
                <a:latin typeface="Arial" pitchFamily="34" charset="0"/>
                <a:cs typeface="Arial" pitchFamily="34" charset="0"/>
              </a:rPr>
              <a:t> </a:t>
            </a:r>
            <a:r>
              <a:rPr lang="en-US" sz="2200" dirty="0" err="1">
                <a:latin typeface="Arial" pitchFamily="34" charset="0"/>
                <a:cs typeface="Arial" pitchFamily="34" charset="0"/>
              </a:rPr>
              <a:t>ushbu</a:t>
            </a:r>
            <a:r>
              <a:rPr lang="en-US" sz="2200" dirty="0">
                <a:latin typeface="Arial" pitchFamily="34" charset="0"/>
                <a:cs typeface="Arial" pitchFamily="34" charset="0"/>
              </a:rPr>
              <a:t> </a:t>
            </a:r>
            <a:r>
              <a:rPr lang="en-US" sz="2200" dirty="0" err="1">
                <a:latin typeface="Arial" pitchFamily="34" charset="0"/>
                <a:cs typeface="Arial" pitchFamily="34" charset="0"/>
              </a:rPr>
              <a:t>ko'rsatkich</a:t>
            </a:r>
            <a:r>
              <a:rPr lang="en-US" sz="2200" dirty="0">
                <a:latin typeface="Arial" pitchFamily="34" charset="0"/>
                <a:cs typeface="Arial" pitchFamily="34" charset="0"/>
              </a:rPr>
              <a:t> </a:t>
            </a:r>
            <a:r>
              <a:rPr lang="en-US" sz="2200" dirty="0" err="1">
                <a:latin typeface="Arial" pitchFamily="34" charset="0"/>
                <a:cs typeface="Arial" pitchFamily="34" charset="0"/>
              </a:rPr>
              <a:t>bo'yicha</a:t>
            </a:r>
            <a:r>
              <a:rPr lang="en-US" sz="2200" dirty="0">
                <a:latin typeface="Arial" pitchFamily="34" charset="0"/>
                <a:cs typeface="Arial" pitchFamily="34" charset="0"/>
              </a:rPr>
              <a:t> </a:t>
            </a:r>
            <a:r>
              <a:rPr lang="en-US" sz="2200" dirty="0" err="1">
                <a:latin typeface="Arial" pitchFamily="34" charset="0"/>
                <a:cs typeface="Arial" pitchFamily="34" charset="0"/>
              </a:rPr>
              <a:t>investitsiyalarni</a:t>
            </a:r>
            <a:r>
              <a:rPr lang="en-US" sz="2200" dirty="0">
                <a:latin typeface="Arial" pitchFamily="34" charset="0"/>
                <a:cs typeface="Arial" pitchFamily="34" charset="0"/>
              </a:rPr>
              <a:t> </a:t>
            </a:r>
            <a:r>
              <a:rPr lang="en-US" sz="2200" dirty="0" err="1">
                <a:latin typeface="Arial" pitchFamily="34" charset="0"/>
                <a:cs typeface="Arial" pitchFamily="34" charset="0"/>
              </a:rPr>
              <a:t>taqqoslash</a:t>
            </a:r>
            <a:r>
              <a:rPr lang="en-US" sz="2200" dirty="0">
                <a:latin typeface="Arial" pitchFamily="34" charset="0"/>
                <a:cs typeface="Arial" pitchFamily="34" charset="0"/>
              </a:rPr>
              <a:t> </a:t>
            </a:r>
            <a:r>
              <a:rPr lang="en-US" sz="2200" dirty="0" err="1">
                <a:latin typeface="Arial" pitchFamily="34" charset="0"/>
                <a:cs typeface="Arial" pitchFamily="34" charset="0"/>
              </a:rPr>
              <a:t>teng</a:t>
            </a:r>
            <a:r>
              <a:rPr lang="en-US" sz="2200" dirty="0">
                <a:latin typeface="Arial" pitchFamily="34" charset="0"/>
                <a:cs typeface="Arial" pitchFamily="34" charset="0"/>
              </a:rPr>
              <a:t> </a:t>
            </a:r>
            <a:r>
              <a:rPr lang="en-US" sz="2200" dirty="0" err="1">
                <a:latin typeface="Arial" pitchFamily="34" charset="0"/>
                <a:cs typeface="Arial" pitchFamily="34" charset="0"/>
              </a:rPr>
              <a:t>miqdordagi</a:t>
            </a:r>
            <a:r>
              <a:rPr lang="en-US" sz="2200" dirty="0">
                <a:latin typeface="Arial" pitchFamily="34" charset="0"/>
                <a:cs typeface="Arial" pitchFamily="34" charset="0"/>
              </a:rPr>
              <a:t> </a:t>
            </a:r>
            <a:r>
              <a:rPr lang="en-US" sz="2200" dirty="0" err="1">
                <a:latin typeface="Arial" pitchFamily="34" charset="0"/>
                <a:cs typeface="Arial" pitchFamily="34" charset="0"/>
              </a:rPr>
              <a:t>investitsiya</a:t>
            </a:r>
            <a:r>
              <a:rPr lang="en-US" sz="2200" dirty="0">
                <a:latin typeface="Arial" pitchFamily="34" charset="0"/>
                <a:cs typeface="Arial" pitchFamily="34" charset="0"/>
              </a:rPr>
              <a:t> </a:t>
            </a:r>
            <a:r>
              <a:rPr lang="en-US" sz="2200" dirty="0" err="1">
                <a:latin typeface="Arial" pitchFamily="34" charset="0"/>
                <a:cs typeface="Arial" pitchFamily="34" charset="0"/>
              </a:rPr>
              <a:t>davri</a:t>
            </a:r>
            <a:r>
              <a:rPr lang="en-US" sz="2200" dirty="0">
                <a:latin typeface="Arial" pitchFamily="34" charset="0"/>
                <a:cs typeface="Arial" pitchFamily="34" charset="0"/>
              </a:rPr>
              <a:t> (</a:t>
            </a:r>
            <a:r>
              <a:rPr lang="en-US" sz="2200" dirty="0" err="1">
                <a:latin typeface="Arial" pitchFamily="34" charset="0"/>
                <a:cs typeface="Arial" pitchFamily="34" charset="0"/>
              </a:rPr>
              <a:t>bosqichlari</a:t>
            </a:r>
            <a:r>
              <a:rPr lang="en-US" sz="2200" dirty="0">
                <a:latin typeface="Arial" pitchFamily="34" charset="0"/>
                <a:cs typeface="Arial" pitchFamily="34" charset="0"/>
              </a:rPr>
              <a:t>) </a:t>
            </a:r>
            <a:r>
              <a:rPr lang="en-US" sz="2200" dirty="0" err="1">
                <a:latin typeface="Arial" pitchFamily="34" charset="0"/>
                <a:cs typeface="Arial" pitchFamily="34" charset="0"/>
              </a:rPr>
              <a:t>va</a:t>
            </a:r>
            <a:r>
              <a:rPr lang="en-US" sz="2200" dirty="0">
                <a:latin typeface="Arial" pitchFamily="34" charset="0"/>
                <a:cs typeface="Arial" pitchFamily="34" charset="0"/>
              </a:rPr>
              <a:t> </a:t>
            </a:r>
            <a:r>
              <a:rPr lang="en-US" sz="2200" dirty="0" err="1">
                <a:latin typeface="Arial" pitchFamily="34" charset="0"/>
                <a:cs typeface="Arial" pitchFamily="34" charset="0"/>
              </a:rPr>
              <a:t>taxminan</a:t>
            </a:r>
            <a:r>
              <a:rPr lang="en-US" sz="2200" dirty="0">
                <a:latin typeface="Arial" pitchFamily="34" charset="0"/>
                <a:cs typeface="Arial" pitchFamily="34" charset="0"/>
              </a:rPr>
              <a:t> </a:t>
            </a:r>
            <a:r>
              <a:rPr lang="en-US" sz="2200" dirty="0" err="1">
                <a:latin typeface="Arial" pitchFamily="34" charset="0"/>
                <a:cs typeface="Arial" pitchFamily="34" charset="0"/>
              </a:rPr>
              <a:t>hayot</a:t>
            </a:r>
            <a:r>
              <a:rPr lang="en-US" sz="2200" dirty="0">
                <a:latin typeface="Arial" pitchFamily="34" charset="0"/>
                <a:cs typeface="Arial" pitchFamily="34" charset="0"/>
              </a:rPr>
              <a:t> </a:t>
            </a:r>
            <a:r>
              <a:rPr lang="en-US" sz="2200" dirty="0" err="1" smtClean="0">
                <a:latin typeface="Arial" pitchFamily="34" charset="0"/>
                <a:cs typeface="Arial" pitchFamily="34" charset="0"/>
              </a:rPr>
              <a:t>sikli</a:t>
            </a:r>
            <a:r>
              <a:rPr lang="en-US" sz="2200" dirty="0" smtClean="0">
                <a:latin typeface="Arial" pitchFamily="34" charset="0"/>
                <a:cs typeface="Arial" pitchFamily="34" charset="0"/>
              </a:rPr>
              <a:t> </a:t>
            </a:r>
            <a:r>
              <a:rPr lang="en-US" sz="2200" dirty="0" err="1">
                <a:latin typeface="Arial" pitchFamily="34" charset="0"/>
                <a:cs typeface="Arial" pitchFamily="34" charset="0"/>
              </a:rPr>
              <a:t>bo'lgan</a:t>
            </a:r>
            <a:r>
              <a:rPr lang="en-US" sz="2200" dirty="0">
                <a:latin typeface="Arial" pitchFamily="34" charset="0"/>
                <a:cs typeface="Arial" pitchFamily="34" charset="0"/>
              </a:rPr>
              <a:t> </a:t>
            </a:r>
            <a:r>
              <a:rPr lang="en-US" sz="2200" dirty="0" err="1">
                <a:latin typeface="Arial" pitchFamily="34" charset="0"/>
                <a:cs typeface="Arial" pitchFamily="34" charset="0"/>
              </a:rPr>
              <a:t>loyihalar</a:t>
            </a:r>
            <a:r>
              <a:rPr lang="en-US" sz="2200" dirty="0">
                <a:latin typeface="Arial" pitchFamily="34" charset="0"/>
                <a:cs typeface="Arial" pitchFamily="34" charset="0"/>
              </a:rPr>
              <a:t> </a:t>
            </a:r>
            <a:r>
              <a:rPr lang="en-US" sz="2200" dirty="0" err="1">
                <a:latin typeface="Arial" pitchFamily="34" charset="0"/>
                <a:cs typeface="Arial" pitchFamily="34" charset="0"/>
              </a:rPr>
              <a:t>uchun</a:t>
            </a:r>
            <a:r>
              <a:rPr lang="en-US" sz="2200" dirty="0">
                <a:latin typeface="Arial" pitchFamily="34" charset="0"/>
                <a:cs typeface="Arial" pitchFamily="34" charset="0"/>
              </a:rPr>
              <a:t> </a:t>
            </a:r>
            <a:r>
              <a:rPr lang="en-US" sz="2200" dirty="0" err="1">
                <a:latin typeface="Arial" pitchFamily="34" charset="0"/>
                <a:cs typeface="Arial" pitchFamily="34" charset="0"/>
              </a:rPr>
              <a:t>maqbuldir</a:t>
            </a:r>
            <a:r>
              <a:rPr lang="en-US" sz="2200" dirty="0">
                <a:latin typeface="Arial" pitchFamily="34" charset="0"/>
                <a:cs typeface="Arial" pitchFamily="34" charset="0"/>
              </a:rPr>
              <a:t>.</a:t>
            </a:r>
          </a:p>
        </p:txBody>
      </p:sp>
    </p:spTree>
    <p:extLst>
      <p:ext uri="{BB962C8B-B14F-4D97-AF65-F5344CB8AC3E}">
        <p14:creationId xmlns:p14="http://schemas.microsoft.com/office/powerpoint/2010/main" val="425348078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762000"/>
            <a:ext cx="7024744" cy="685800"/>
          </a:xfrm>
        </p:spPr>
        <p:txBody>
          <a:bodyPr>
            <a:normAutofit/>
          </a:bodyPr>
          <a:lstStyle/>
          <a:p>
            <a:r>
              <a:rPr lang="en-US" dirty="0" err="1">
                <a:solidFill>
                  <a:schemeClr val="tx1"/>
                </a:solidFill>
                <a:latin typeface="Arial" pitchFamily="34" charset="0"/>
                <a:cs typeface="Arial" pitchFamily="34" charset="0"/>
              </a:rPr>
              <a:t>ko'rsatkichlarini</a:t>
            </a:r>
            <a:r>
              <a:rPr lang="en-US" dirty="0">
                <a:solidFill>
                  <a:schemeClr val="tx1"/>
                </a:solidFill>
                <a:latin typeface="Arial" pitchFamily="34" charset="0"/>
                <a:cs typeface="Arial" pitchFamily="34" charset="0"/>
              </a:rPr>
              <a:t> </a:t>
            </a:r>
            <a:r>
              <a:rPr lang="en-US" dirty="0" err="1">
                <a:solidFill>
                  <a:schemeClr val="tx1"/>
                </a:solidFill>
                <a:latin typeface="Arial" pitchFamily="34" charset="0"/>
                <a:cs typeface="Arial" pitchFamily="34" charset="0"/>
              </a:rPr>
              <a:t>to'g'ri</a:t>
            </a:r>
            <a:r>
              <a:rPr lang="en-US" dirty="0">
                <a:solidFill>
                  <a:schemeClr val="tx1"/>
                </a:solidFill>
                <a:latin typeface="Arial" pitchFamily="34" charset="0"/>
                <a:cs typeface="Arial" pitchFamily="34" charset="0"/>
              </a:rPr>
              <a:t> </a:t>
            </a:r>
            <a:r>
              <a:rPr lang="en-US" dirty="0" err="1">
                <a:solidFill>
                  <a:schemeClr val="tx1"/>
                </a:solidFill>
                <a:latin typeface="Arial" pitchFamily="34" charset="0"/>
                <a:cs typeface="Arial" pitchFamily="34" charset="0"/>
              </a:rPr>
              <a:t>taqqoslash</a:t>
            </a:r>
            <a:endParaRPr lang="en-US" dirty="0">
              <a:solidFill>
                <a:schemeClr val="tx1"/>
              </a:solidFill>
            </a:endParaRPr>
          </a:p>
        </p:txBody>
      </p:sp>
      <p:sp>
        <p:nvSpPr>
          <p:cNvPr id="3" name="Content Placeholder 2"/>
          <p:cNvSpPr>
            <a:spLocks noGrp="1"/>
          </p:cNvSpPr>
          <p:nvPr>
            <p:ph idx="1"/>
          </p:nvPr>
        </p:nvSpPr>
        <p:spPr>
          <a:xfrm>
            <a:off x="609600" y="1752600"/>
            <a:ext cx="7924800" cy="4800600"/>
          </a:xfrm>
        </p:spPr>
        <p:txBody>
          <a:bodyPr>
            <a:normAutofit/>
          </a:bodyPr>
          <a:lstStyle/>
          <a:p>
            <a:pPr fontAlgn="base"/>
            <a:r>
              <a:rPr lang="en-US" sz="2200" dirty="0">
                <a:latin typeface="Arial" pitchFamily="34" charset="0"/>
                <a:cs typeface="Arial" pitchFamily="34" charset="0"/>
              </a:rPr>
              <a:t> </a:t>
            </a:r>
            <a:r>
              <a:rPr lang="en-US" sz="2200" dirty="0" err="1">
                <a:latin typeface="Arial" pitchFamily="34" charset="0"/>
                <a:cs typeface="Arial" pitchFamily="34" charset="0"/>
              </a:rPr>
              <a:t>Loyihaning</a:t>
            </a:r>
            <a:r>
              <a:rPr lang="en-US" sz="2200" dirty="0">
                <a:latin typeface="Arial" pitchFamily="34" charset="0"/>
                <a:cs typeface="Arial" pitchFamily="34" charset="0"/>
              </a:rPr>
              <a:t> </a:t>
            </a:r>
            <a:r>
              <a:rPr lang="en-US" sz="2200" dirty="0" err="1">
                <a:latin typeface="Arial" pitchFamily="34" charset="0"/>
                <a:cs typeface="Arial" pitchFamily="34" charset="0"/>
              </a:rPr>
              <a:t>samaradorligi</a:t>
            </a:r>
            <a:r>
              <a:rPr lang="en-US" sz="2200" dirty="0">
                <a:latin typeface="Arial" pitchFamily="34" charset="0"/>
                <a:cs typeface="Arial" pitchFamily="34" charset="0"/>
              </a:rPr>
              <a:t> </a:t>
            </a:r>
            <a:r>
              <a:rPr lang="en-US" sz="2200" dirty="0" err="1">
                <a:latin typeface="Arial" pitchFamily="34" charset="0"/>
                <a:cs typeface="Arial" pitchFamily="34" charset="0"/>
              </a:rPr>
              <a:t>ko'rsatkichlarini</a:t>
            </a:r>
            <a:r>
              <a:rPr lang="en-US" sz="2200" dirty="0">
                <a:latin typeface="Arial" pitchFamily="34" charset="0"/>
                <a:cs typeface="Arial" pitchFamily="34" charset="0"/>
              </a:rPr>
              <a:t> </a:t>
            </a:r>
            <a:r>
              <a:rPr lang="en-US" sz="2200" dirty="0" err="1">
                <a:latin typeface="Arial" pitchFamily="34" charset="0"/>
                <a:cs typeface="Arial" pitchFamily="34" charset="0"/>
              </a:rPr>
              <a:t>to'g'ri</a:t>
            </a:r>
            <a:r>
              <a:rPr lang="en-US" sz="2200" dirty="0">
                <a:latin typeface="Arial" pitchFamily="34" charset="0"/>
                <a:cs typeface="Arial" pitchFamily="34" charset="0"/>
              </a:rPr>
              <a:t> </a:t>
            </a:r>
            <a:r>
              <a:rPr lang="en-US" sz="2200" dirty="0" err="1">
                <a:latin typeface="Arial" pitchFamily="34" charset="0"/>
                <a:cs typeface="Arial" pitchFamily="34" charset="0"/>
              </a:rPr>
              <a:t>taqqoslash</a:t>
            </a:r>
            <a:r>
              <a:rPr lang="en-US" sz="2200" dirty="0">
                <a:latin typeface="Arial" pitchFamily="34" charset="0"/>
                <a:cs typeface="Arial" pitchFamily="34" charset="0"/>
              </a:rPr>
              <a:t> </a:t>
            </a:r>
            <a:r>
              <a:rPr lang="en-US" sz="2200" dirty="0" err="1">
                <a:latin typeface="Arial" pitchFamily="34" charset="0"/>
                <a:cs typeface="Arial" pitchFamily="34" charset="0"/>
              </a:rPr>
              <a:t>uchun</a:t>
            </a:r>
            <a:r>
              <a:rPr lang="en-US" sz="2200" dirty="0">
                <a:latin typeface="Arial" pitchFamily="34" charset="0"/>
                <a:cs typeface="Arial" pitchFamily="34" charset="0"/>
              </a:rPr>
              <a:t> </a:t>
            </a:r>
            <a:r>
              <a:rPr lang="en-US" sz="2200" dirty="0" err="1">
                <a:latin typeface="Arial" pitchFamily="34" charset="0"/>
                <a:cs typeface="Arial" pitchFamily="34" charset="0"/>
              </a:rPr>
              <a:t>ular</a:t>
            </a:r>
            <a:r>
              <a:rPr lang="en-US" sz="2200" dirty="0">
                <a:latin typeface="Arial" pitchFamily="34" charset="0"/>
                <a:cs typeface="Arial" pitchFamily="34" charset="0"/>
              </a:rPr>
              <a:t> </a:t>
            </a:r>
            <a:r>
              <a:rPr lang="en-US" sz="2200" dirty="0" err="1">
                <a:latin typeface="Arial" pitchFamily="34" charset="0"/>
                <a:cs typeface="Arial" pitchFamily="34" charset="0"/>
              </a:rPr>
              <a:t>diskontlash</a:t>
            </a:r>
            <a:r>
              <a:rPr lang="en-US" sz="2200" dirty="0">
                <a:latin typeface="Arial" pitchFamily="34" charset="0"/>
                <a:cs typeface="Arial" pitchFamily="34" charset="0"/>
              </a:rPr>
              <a:t> </a:t>
            </a:r>
            <a:r>
              <a:rPr lang="en-US" sz="2200" dirty="0" err="1">
                <a:latin typeface="Arial" pitchFamily="34" charset="0"/>
                <a:cs typeface="Arial" pitchFamily="34" charset="0"/>
              </a:rPr>
              <a:t>yo'li</a:t>
            </a:r>
            <a:r>
              <a:rPr lang="en-US" sz="2200" dirty="0">
                <a:latin typeface="Arial" pitchFamily="34" charset="0"/>
                <a:cs typeface="Arial" pitchFamily="34" charset="0"/>
              </a:rPr>
              <a:t> </a:t>
            </a:r>
            <a:r>
              <a:rPr lang="en-US" sz="2200" dirty="0" err="1">
                <a:latin typeface="Arial" pitchFamily="34" charset="0"/>
                <a:cs typeface="Arial" pitchFamily="34" charset="0"/>
              </a:rPr>
              <a:t>bilan</a:t>
            </a:r>
            <a:r>
              <a:rPr lang="en-US" sz="2200" dirty="0">
                <a:latin typeface="Arial" pitchFamily="34" charset="0"/>
                <a:cs typeface="Arial" pitchFamily="34" charset="0"/>
              </a:rPr>
              <a:t> </a:t>
            </a:r>
            <a:r>
              <a:rPr lang="en-US" sz="2200" dirty="0" err="1">
                <a:latin typeface="Arial" pitchFamily="34" charset="0"/>
                <a:cs typeface="Arial" pitchFamily="34" charset="0"/>
              </a:rPr>
              <a:t>taqqoslanadigan</a:t>
            </a:r>
            <a:r>
              <a:rPr lang="en-US" sz="2200" dirty="0">
                <a:latin typeface="Arial" pitchFamily="34" charset="0"/>
                <a:cs typeface="Arial" pitchFamily="34" charset="0"/>
              </a:rPr>
              <a:t> </a:t>
            </a:r>
            <a:r>
              <a:rPr lang="en-US" sz="2200" dirty="0" err="1">
                <a:latin typeface="Arial" pitchFamily="34" charset="0"/>
                <a:cs typeface="Arial" pitchFamily="34" charset="0"/>
              </a:rPr>
              <a:t>shaklga</a:t>
            </a:r>
            <a:r>
              <a:rPr lang="en-US" sz="2200" dirty="0">
                <a:latin typeface="Arial" pitchFamily="34" charset="0"/>
                <a:cs typeface="Arial" pitchFamily="34" charset="0"/>
              </a:rPr>
              <a:t> </a:t>
            </a:r>
            <a:r>
              <a:rPr lang="en-US" sz="2200" dirty="0" err="1">
                <a:latin typeface="Arial" pitchFamily="34" charset="0"/>
                <a:cs typeface="Arial" pitchFamily="34" charset="0"/>
              </a:rPr>
              <a:t>keltiriladi</a:t>
            </a:r>
            <a:r>
              <a:rPr lang="en-US" sz="2200" dirty="0">
                <a:latin typeface="Arial" pitchFamily="34" charset="0"/>
                <a:cs typeface="Arial" pitchFamily="34" charset="0"/>
              </a:rPr>
              <a:t>, </a:t>
            </a:r>
            <a:r>
              <a:rPr lang="en-US" sz="2200" dirty="0" err="1">
                <a:latin typeface="Arial" pitchFamily="34" charset="0"/>
                <a:cs typeface="Arial" pitchFamily="34" charset="0"/>
              </a:rPr>
              <a:t>bu</a:t>
            </a:r>
            <a:r>
              <a:rPr lang="en-US" sz="2200" dirty="0">
                <a:latin typeface="Arial" pitchFamily="34" charset="0"/>
                <a:cs typeface="Arial" pitchFamily="34" charset="0"/>
              </a:rPr>
              <a:t> </a:t>
            </a:r>
            <a:r>
              <a:rPr lang="en-US" sz="2200" dirty="0" err="1">
                <a:latin typeface="Arial" pitchFamily="34" charset="0"/>
                <a:cs typeface="Arial" pitchFamily="34" charset="0"/>
              </a:rPr>
              <a:t>erda</a:t>
            </a:r>
            <a:r>
              <a:rPr lang="en-US" sz="2200" dirty="0">
                <a:latin typeface="Arial" pitchFamily="34" charset="0"/>
                <a:cs typeface="Arial" pitchFamily="34" charset="0"/>
              </a:rPr>
              <a:t> </a:t>
            </a:r>
            <a:r>
              <a:rPr lang="en-US" sz="2200" dirty="0" err="1">
                <a:latin typeface="Arial" pitchFamily="34" charset="0"/>
                <a:cs typeface="Arial" pitchFamily="34" charset="0"/>
              </a:rPr>
              <a:t>ta'kidlanganidek</a:t>
            </a:r>
            <a:r>
              <a:rPr lang="en-US" sz="2200" dirty="0">
                <a:latin typeface="Arial" pitchFamily="34" charset="0"/>
                <a:cs typeface="Arial" pitchFamily="34" charset="0"/>
              </a:rPr>
              <a:t>, </a:t>
            </a:r>
            <a:r>
              <a:rPr lang="en-US" sz="2200" dirty="0" err="1">
                <a:latin typeface="Arial" pitchFamily="34" charset="0"/>
                <a:cs typeface="Arial" pitchFamily="34" charset="0"/>
              </a:rPr>
              <a:t>hisobga</a:t>
            </a:r>
            <a:r>
              <a:rPr lang="en-US" sz="2200" dirty="0">
                <a:latin typeface="Arial" pitchFamily="34" charset="0"/>
                <a:cs typeface="Arial" pitchFamily="34" charset="0"/>
              </a:rPr>
              <a:t> </a:t>
            </a:r>
            <a:r>
              <a:rPr lang="en-US" sz="2200" dirty="0" err="1">
                <a:latin typeface="Arial" pitchFamily="34" charset="0"/>
                <a:cs typeface="Arial" pitchFamily="34" charset="0"/>
              </a:rPr>
              <a:t>olish</a:t>
            </a:r>
            <a:r>
              <a:rPr lang="en-US" sz="2200" dirty="0">
                <a:latin typeface="Arial" pitchFamily="34" charset="0"/>
                <a:cs typeface="Arial" pitchFamily="34" charset="0"/>
              </a:rPr>
              <a:t> </a:t>
            </a:r>
            <a:r>
              <a:rPr lang="en-US" sz="2200" dirty="0" err="1">
                <a:latin typeface="Arial" pitchFamily="34" charset="0"/>
                <a:cs typeface="Arial" pitchFamily="34" charset="0"/>
              </a:rPr>
              <a:t>ko'rsatkichlarni</a:t>
            </a:r>
            <a:r>
              <a:rPr lang="en-US" sz="2200" dirty="0">
                <a:latin typeface="Arial" pitchFamily="34" charset="0"/>
                <a:cs typeface="Arial" pitchFamily="34" charset="0"/>
              </a:rPr>
              <a:t> </a:t>
            </a:r>
            <a:r>
              <a:rPr lang="en-US" sz="2200" dirty="0" err="1">
                <a:latin typeface="Arial" pitchFamily="34" charset="0"/>
                <a:cs typeface="Arial" pitchFamily="34" charset="0"/>
              </a:rPr>
              <a:t>taqqoslashni</a:t>
            </a:r>
            <a:r>
              <a:rPr lang="en-US" sz="2200" dirty="0">
                <a:latin typeface="Arial" pitchFamily="34" charset="0"/>
                <a:cs typeface="Arial" pitchFamily="34" charset="0"/>
              </a:rPr>
              <a:t> </a:t>
            </a:r>
            <a:r>
              <a:rPr lang="en-US" sz="2200" dirty="0" err="1">
                <a:latin typeface="Arial" pitchFamily="34" charset="0"/>
                <a:cs typeface="Arial" pitchFamily="34" charset="0"/>
              </a:rPr>
              <a:t>ta'minlaydigan</a:t>
            </a:r>
            <a:r>
              <a:rPr lang="en-US" sz="2200" dirty="0">
                <a:latin typeface="Arial" pitchFamily="34" charset="0"/>
                <a:cs typeface="Arial" pitchFamily="34" charset="0"/>
              </a:rPr>
              <a:t> </a:t>
            </a:r>
            <a:r>
              <a:rPr lang="en-US" sz="2200" dirty="0" err="1">
                <a:latin typeface="Arial" pitchFamily="34" charset="0"/>
                <a:cs typeface="Arial" pitchFamily="34" charset="0"/>
              </a:rPr>
              <a:t>bazaviy</a:t>
            </a:r>
            <a:r>
              <a:rPr lang="en-US" sz="2200" dirty="0">
                <a:latin typeface="Arial" pitchFamily="34" charset="0"/>
                <a:cs typeface="Arial" pitchFamily="34" charset="0"/>
              </a:rPr>
              <a:t> </a:t>
            </a:r>
            <a:r>
              <a:rPr lang="en-US" sz="2200" dirty="0" err="1">
                <a:latin typeface="Arial" pitchFamily="34" charset="0"/>
                <a:cs typeface="Arial" pitchFamily="34" charset="0"/>
              </a:rPr>
              <a:t>davrga</a:t>
            </a:r>
            <a:r>
              <a:rPr lang="en-US" sz="2200" dirty="0">
                <a:latin typeface="Arial" pitchFamily="34" charset="0"/>
                <a:cs typeface="Arial" pitchFamily="34" charset="0"/>
              </a:rPr>
              <a:t> </a:t>
            </a:r>
            <a:r>
              <a:rPr lang="en-US" sz="2200" dirty="0" err="1">
                <a:latin typeface="Arial" pitchFamily="34" charset="0"/>
                <a:cs typeface="Arial" pitchFamily="34" charset="0"/>
              </a:rPr>
              <a:t>olib</a:t>
            </a:r>
            <a:r>
              <a:rPr lang="en-US" sz="2200" dirty="0">
                <a:latin typeface="Arial" pitchFamily="34" charset="0"/>
                <a:cs typeface="Arial" pitchFamily="34" charset="0"/>
              </a:rPr>
              <a:t> </a:t>
            </a:r>
            <a:r>
              <a:rPr lang="en-US" sz="2200" dirty="0" err="1">
                <a:latin typeface="Arial" pitchFamily="34" charset="0"/>
                <a:cs typeface="Arial" pitchFamily="34" charset="0"/>
              </a:rPr>
              <a:t>kelishni</a:t>
            </a:r>
            <a:r>
              <a:rPr lang="en-US" sz="2200" dirty="0">
                <a:latin typeface="Arial" pitchFamily="34" charset="0"/>
                <a:cs typeface="Arial" pitchFamily="34" charset="0"/>
              </a:rPr>
              <a:t> </a:t>
            </a:r>
            <a:r>
              <a:rPr lang="en-US" sz="2200" dirty="0" err="1">
                <a:latin typeface="Arial" pitchFamily="34" charset="0"/>
                <a:cs typeface="Arial" pitchFamily="34" charset="0"/>
              </a:rPr>
              <a:t>anglatadi</a:t>
            </a:r>
            <a:r>
              <a:rPr lang="en-US" sz="2200" dirty="0" smtClean="0">
                <a:latin typeface="Arial" pitchFamily="34" charset="0"/>
                <a:cs typeface="Arial" pitchFamily="34" charset="0"/>
              </a:rPr>
              <a:t>.</a:t>
            </a:r>
          </a:p>
          <a:p>
            <a:pPr fontAlgn="base"/>
            <a:endParaRPr lang="en-US" sz="2200" dirty="0">
              <a:latin typeface="Arial" pitchFamily="34" charset="0"/>
              <a:cs typeface="Arial" pitchFamily="34" charset="0"/>
            </a:endParaRPr>
          </a:p>
          <a:p>
            <a:pPr fontAlgn="base"/>
            <a:r>
              <a:rPr lang="en-US" sz="2200" dirty="0" err="1">
                <a:latin typeface="Arial" pitchFamily="34" charset="0"/>
                <a:cs typeface="Arial" pitchFamily="34" charset="0"/>
              </a:rPr>
              <a:t>Buning</a:t>
            </a:r>
            <a:r>
              <a:rPr lang="en-US" sz="2200" dirty="0">
                <a:latin typeface="Arial" pitchFamily="34" charset="0"/>
                <a:cs typeface="Arial" pitchFamily="34" charset="0"/>
              </a:rPr>
              <a:t> </a:t>
            </a:r>
            <a:r>
              <a:rPr lang="en-US" sz="2200" dirty="0" err="1">
                <a:latin typeface="Arial" pitchFamily="34" charset="0"/>
                <a:cs typeface="Arial" pitchFamily="34" charset="0"/>
              </a:rPr>
              <a:t>uchun</a:t>
            </a:r>
            <a:r>
              <a:rPr lang="en-US" sz="2200" dirty="0">
                <a:latin typeface="Arial" pitchFamily="34" charset="0"/>
                <a:cs typeface="Arial" pitchFamily="34" charset="0"/>
              </a:rPr>
              <a:t> </a:t>
            </a:r>
            <a:r>
              <a:rPr lang="en-US" sz="2200" dirty="0" err="1">
                <a:latin typeface="Arial" pitchFamily="34" charset="0"/>
                <a:cs typeface="Arial" pitchFamily="34" charset="0"/>
              </a:rPr>
              <a:t>aniq</a:t>
            </a:r>
            <a:r>
              <a:rPr lang="en-US" sz="2200" dirty="0">
                <a:latin typeface="Arial" pitchFamily="34" charset="0"/>
                <a:cs typeface="Arial" pitchFamily="34" charset="0"/>
              </a:rPr>
              <a:t> </a:t>
            </a:r>
            <a:r>
              <a:rPr lang="en-US" sz="2200" dirty="0" err="1">
                <a:latin typeface="Arial" pitchFamily="34" charset="0"/>
                <a:cs typeface="Arial" pitchFamily="34" charset="0"/>
              </a:rPr>
              <a:t>diskontlangan</a:t>
            </a:r>
            <a:r>
              <a:rPr lang="en-US" sz="2200" dirty="0">
                <a:latin typeface="Arial" pitchFamily="34" charset="0"/>
                <a:cs typeface="Arial" pitchFamily="34" charset="0"/>
              </a:rPr>
              <a:t> (</a:t>
            </a:r>
            <a:r>
              <a:rPr lang="en-US" sz="2200" dirty="0" err="1">
                <a:latin typeface="Arial" pitchFamily="34" charset="0"/>
                <a:cs typeface="Arial" pitchFamily="34" charset="0"/>
              </a:rPr>
              <a:t>qisqartirilgan</a:t>
            </a:r>
            <a:r>
              <a:rPr lang="en-US" sz="2200" dirty="0">
                <a:latin typeface="Arial" pitchFamily="34" charset="0"/>
                <a:cs typeface="Arial" pitchFamily="34" charset="0"/>
              </a:rPr>
              <a:t>) </a:t>
            </a:r>
            <a:r>
              <a:rPr lang="en-US" sz="2200" dirty="0" err="1">
                <a:latin typeface="Arial" pitchFamily="34" charset="0"/>
                <a:cs typeface="Arial" pitchFamily="34" charset="0"/>
              </a:rPr>
              <a:t>daromaddan</a:t>
            </a:r>
            <a:r>
              <a:rPr lang="en-US" sz="2200" dirty="0">
                <a:latin typeface="Arial" pitchFamily="34" charset="0"/>
                <a:cs typeface="Arial" pitchFamily="34" charset="0"/>
              </a:rPr>
              <a:t> (</a:t>
            </a:r>
            <a:r>
              <a:rPr lang="en-US" sz="2200" dirty="0" err="1">
                <a:latin typeface="Arial" pitchFamily="34" charset="0"/>
                <a:cs typeface="Arial" pitchFamily="34" charset="0"/>
              </a:rPr>
              <a:t>bundan</a:t>
            </a:r>
            <a:r>
              <a:rPr lang="en-US" sz="2200" dirty="0">
                <a:latin typeface="Arial" pitchFamily="34" charset="0"/>
                <a:cs typeface="Arial" pitchFamily="34" charset="0"/>
              </a:rPr>
              <a:t> </a:t>
            </a:r>
            <a:r>
              <a:rPr lang="en-US" sz="2200" dirty="0" err="1">
                <a:latin typeface="Arial" pitchFamily="34" charset="0"/>
                <a:cs typeface="Arial" pitchFamily="34" charset="0"/>
              </a:rPr>
              <a:t>keyin</a:t>
            </a:r>
            <a:r>
              <a:rPr lang="en-US" sz="2200" dirty="0">
                <a:latin typeface="Arial" pitchFamily="34" charset="0"/>
                <a:cs typeface="Arial" pitchFamily="34" charset="0"/>
              </a:rPr>
              <a:t> - NPV, </a:t>
            </a:r>
            <a:r>
              <a:rPr lang="en-US" sz="2200" dirty="0" err="1">
                <a:latin typeface="Arial" pitchFamily="34" charset="0"/>
                <a:cs typeface="Arial" pitchFamily="34" charset="0"/>
              </a:rPr>
              <a:t>boshqa</a:t>
            </a:r>
            <a:r>
              <a:rPr lang="en-US" sz="2200" dirty="0">
                <a:latin typeface="Arial" pitchFamily="34" charset="0"/>
                <a:cs typeface="Arial" pitchFamily="34" charset="0"/>
              </a:rPr>
              <a:t> </a:t>
            </a:r>
            <a:r>
              <a:rPr lang="en-US" sz="2200" dirty="0" err="1">
                <a:latin typeface="Arial" pitchFamily="34" charset="0"/>
                <a:cs typeface="Arial" pitchFamily="34" charset="0"/>
              </a:rPr>
              <a:t>nomlar</a:t>
            </a:r>
            <a:r>
              <a:rPr lang="en-US" sz="2200" dirty="0">
                <a:latin typeface="Arial" pitchFamily="34" charset="0"/>
                <a:cs typeface="Arial" pitchFamily="34" charset="0"/>
              </a:rPr>
              <a:t> - integral </a:t>
            </a:r>
            <a:r>
              <a:rPr lang="en-US" sz="2200" dirty="0" err="1">
                <a:latin typeface="Arial" pitchFamily="34" charset="0"/>
                <a:cs typeface="Arial" pitchFamily="34" charset="0"/>
              </a:rPr>
              <a:t>effekt</a:t>
            </a:r>
            <a:r>
              <a:rPr lang="en-US" sz="2200" dirty="0">
                <a:latin typeface="Arial" pitchFamily="34" charset="0"/>
                <a:cs typeface="Arial" pitchFamily="34" charset="0"/>
              </a:rPr>
              <a:t>, </a:t>
            </a:r>
            <a:r>
              <a:rPr lang="en-US" sz="2200" dirty="0" err="1">
                <a:latin typeface="Arial" pitchFamily="34" charset="0"/>
                <a:cs typeface="Arial" pitchFamily="34" charset="0"/>
              </a:rPr>
              <a:t>sof</a:t>
            </a:r>
            <a:r>
              <a:rPr lang="en-US" sz="2200" dirty="0">
                <a:latin typeface="Arial" pitchFamily="34" charset="0"/>
                <a:cs typeface="Arial" pitchFamily="34" charset="0"/>
              </a:rPr>
              <a:t> </a:t>
            </a:r>
            <a:r>
              <a:rPr lang="en-US" sz="2200" dirty="0" err="1">
                <a:latin typeface="Arial" pitchFamily="34" charset="0"/>
                <a:cs typeface="Arial" pitchFamily="34" charset="0"/>
              </a:rPr>
              <a:t>joriy</a:t>
            </a:r>
            <a:r>
              <a:rPr lang="en-US" sz="2200" dirty="0">
                <a:latin typeface="Arial" pitchFamily="34" charset="0"/>
                <a:cs typeface="Arial" pitchFamily="34" charset="0"/>
              </a:rPr>
              <a:t> </a:t>
            </a:r>
            <a:r>
              <a:rPr lang="en-US" sz="2200" dirty="0" err="1">
                <a:latin typeface="Arial" pitchFamily="34" charset="0"/>
                <a:cs typeface="Arial" pitchFamily="34" charset="0"/>
              </a:rPr>
              <a:t>qiymat</a:t>
            </a:r>
            <a:r>
              <a:rPr lang="en-US" sz="2200" dirty="0">
                <a:latin typeface="Arial" pitchFamily="34" charset="0"/>
                <a:cs typeface="Arial" pitchFamily="34" charset="0"/>
              </a:rPr>
              <a:t>, NPV) - </a:t>
            </a:r>
            <a:r>
              <a:rPr lang="en-US" sz="2200" dirty="0" err="1">
                <a:latin typeface="Arial" pitchFamily="34" charset="0"/>
                <a:cs typeface="Arial" pitchFamily="34" charset="0"/>
              </a:rPr>
              <a:t>hisob-kitob</a:t>
            </a:r>
            <a:r>
              <a:rPr lang="en-US" sz="2200" dirty="0">
                <a:latin typeface="Arial" pitchFamily="34" charset="0"/>
                <a:cs typeface="Arial" pitchFamily="34" charset="0"/>
              </a:rPr>
              <a:t> </a:t>
            </a:r>
            <a:r>
              <a:rPr lang="en-US" sz="2200" dirty="0" err="1">
                <a:latin typeface="Arial" pitchFamily="34" charset="0"/>
                <a:cs typeface="Arial" pitchFamily="34" charset="0"/>
              </a:rPr>
              <a:t>davri</a:t>
            </a:r>
            <a:r>
              <a:rPr lang="en-US" sz="2200" dirty="0">
                <a:latin typeface="Arial" pitchFamily="34" charset="0"/>
                <a:cs typeface="Arial" pitchFamily="34" charset="0"/>
              </a:rPr>
              <a:t> </a:t>
            </a:r>
            <a:r>
              <a:rPr lang="en-US" sz="2200" dirty="0" err="1">
                <a:latin typeface="Arial" pitchFamily="34" charset="0"/>
                <a:cs typeface="Arial" pitchFamily="34" charset="0"/>
              </a:rPr>
              <a:t>uchun</a:t>
            </a:r>
            <a:r>
              <a:rPr lang="en-US" sz="2200" dirty="0">
                <a:latin typeface="Arial" pitchFamily="34" charset="0"/>
                <a:cs typeface="Arial" pitchFamily="34" charset="0"/>
              </a:rPr>
              <a:t> </a:t>
            </a:r>
            <a:r>
              <a:rPr lang="en-US" sz="2200" dirty="0" err="1">
                <a:latin typeface="Arial" pitchFamily="34" charset="0"/>
                <a:cs typeface="Arial" pitchFamily="34" charset="0"/>
              </a:rPr>
              <a:t>to'plangan</a:t>
            </a:r>
            <a:r>
              <a:rPr lang="en-US" sz="2200" dirty="0">
                <a:latin typeface="Arial" pitchFamily="34" charset="0"/>
                <a:cs typeface="Arial" pitchFamily="34" charset="0"/>
              </a:rPr>
              <a:t> </a:t>
            </a:r>
            <a:r>
              <a:rPr lang="en-US" sz="2200" dirty="0" err="1">
                <a:latin typeface="Arial" pitchFamily="34" charset="0"/>
                <a:cs typeface="Arial" pitchFamily="34" charset="0"/>
              </a:rPr>
              <a:t>diskontlangan</a:t>
            </a:r>
            <a:r>
              <a:rPr lang="en-US" sz="2200" dirty="0">
                <a:latin typeface="Arial" pitchFamily="34" charset="0"/>
                <a:cs typeface="Arial" pitchFamily="34" charset="0"/>
              </a:rPr>
              <a:t> </a:t>
            </a:r>
            <a:r>
              <a:rPr lang="en-US" sz="2200" dirty="0" err="1">
                <a:latin typeface="Arial" pitchFamily="34" charset="0"/>
                <a:cs typeface="Arial" pitchFamily="34" charset="0"/>
              </a:rPr>
              <a:t>samaradan</a:t>
            </a:r>
            <a:r>
              <a:rPr lang="en-US" sz="2200" dirty="0">
                <a:latin typeface="Arial" pitchFamily="34" charset="0"/>
                <a:cs typeface="Arial" pitchFamily="34" charset="0"/>
              </a:rPr>
              <a:t> </a:t>
            </a:r>
            <a:r>
              <a:rPr lang="en-US" sz="2200" dirty="0" err="1">
                <a:latin typeface="Arial" pitchFamily="34" charset="0"/>
                <a:cs typeface="Arial" pitchFamily="34" charset="0"/>
              </a:rPr>
              <a:t>foydalaning</a:t>
            </a:r>
            <a:r>
              <a:rPr lang="en-US" sz="2200" dirty="0">
                <a:latin typeface="Arial" pitchFamily="34" charset="0"/>
                <a:cs typeface="Arial" pitchFamily="34" charset="0"/>
              </a:rPr>
              <a:t>.</a:t>
            </a:r>
          </a:p>
          <a:p>
            <a:endParaRPr lang="en-US" sz="2200" dirty="0">
              <a:latin typeface="Arial" pitchFamily="34" charset="0"/>
              <a:cs typeface="Arial" pitchFamily="34" charset="0"/>
            </a:endParaRPr>
          </a:p>
        </p:txBody>
      </p:sp>
    </p:spTree>
    <p:extLst>
      <p:ext uri="{BB962C8B-B14F-4D97-AF65-F5344CB8AC3E}">
        <p14:creationId xmlns:p14="http://schemas.microsoft.com/office/powerpoint/2010/main" val="193204941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7024744" cy="801136"/>
          </a:xfrm>
        </p:spPr>
        <p:txBody>
          <a:bodyPr/>
          <a:lstStyle/>
          <a:p>
            <a:r>
              <a:rPr lang="en-US" b="1" dirty="0" smtClean="0">
                <a:solidFill>
                  <a:schemeClr val="tx1"/>
                </a:solidFill>
              </a:rPr>
              <a:t>NPV </a:t>
            </a:r>
            <a:endParaRPr lang="en-US" b="1" dirty="0">
              <a:solidFill>
                <a:schemeClr val="tx1"/>
              </a:solidFill>
            </a:endParaRPr>
          </a:p>
        </p:txBody>
      </p:sp>
      <p:sp>
        <p:nvSpPr>
          <p:cNvPr id="3" name="Content Placeholder 2"/>
          <p:cNvSpPr>
            <a:spLocks noGrp="1"/>
          </p:cNvSpPr>
          <p:nvPr>
            <p:ph idx="1"/>
          </p:nvPr>
        </p:nvSpPr>
        <p:spPr>
          <a:xfrm>
            <a:off x="762000" y="1828800"/>
            <a:ext cx="7848600" cy="4267200"/>
          </a:xfrm>
        </p:spPr>
        <p:txBody>
          <a:bodyPr>
            <a:normAutofit/>
          </a:bodyPr>
          <a:lstStyle/>
          <a:p>
            <a:pPr>
              <a:lnSpc>
                <a:spcPct val="150000"/>
              </a:lnSpc>
            </a:pPr>
            <a:r>
              <a:rPr lang="en-US" sz="2200" b="1" dirty="0">
                <a:latin typeface="Arial" pitchFamily="34" charset="0"/>
                <a:cs typeface="Arial" pitchFamily="34" charset="0"/>
              </a:rPr>
              <a:t>NPV</a:t>
            </a:r>
            <a:r>
              <a:rPr lang="en-US" sz="2200" dirty="0">
                <a:latin typeface="Arial" pitchFamily="34" charset="0"/>
                <a:cs typeface="Arial" pitchFamily="34" charset="0"/>
              </a:rPr>
              <a:t> </a:t>
            </a:r>
            <a:r>
              <a:rPr lang="en-US" sz="2200" dirty="0" smtClean="0">
                <a:latin typeface="Arial" pitchFamily="34" charset="0"/>
                <a:cs typeface="Arial" pitchFamily="34" charset="0"/>
              </a:rPr>
              <a:t>-  </a:t>
            </a:r>
            <a:r>
              <a:rPr lang="en-US" sz="2200" dirty="0" err="1">
                <a:latin typeface="Arial" pitchFamily="34" charset="0"/>
                <a:cs typeface="Arial" pitchFamily="34" charset="0"/>
              </a:rPr>
              <a:t>deganda</a:t>
            </a:r>
            <a:r>
              <a:rPr lang="en-US" sz="2200" dirty="0">
                <a:latin typeface="Arial" pitchFamily="34" charset="0"/>
                <a:cs typeface="Arial" pitchFamily="34" charset="0"/>
              </a:rPr>
              <a:t> </a:t>
            </a:r>
            <a:r>
              <a:rPr lang="en-US" sz="2200" dirty="0" err="1">
                <a:latin typeface="Arial" pitchFamily="34" charset="0"/>
                <a:cs typeface="Arial" pitchFamily="34" charset="0"/>
              </a:rPr>
              <a:t>daromad</a:t>
            </a:r>
            <a:r>
              <a:rPr lang="en-US" sz="2200" dirty="0">
                <a:latin typeface="Arial" pitchFamily="34" charset="0"/>
                <a:cs typeface="Arial" pitchFamily="34" charset="0"/>
              </a:rPr>
              <a:t> </a:t>
            </a:r>
            <a:r>
              <a:rPr lang="en-US" sz="2200" dirty="0" err="1">
                <a:latin typeface="Arial" pitchFamily="34" charset="0"/>
                <a:cs typeface="Arial" pitchFamily="34" charset="0"/>
              </a:rPr>
              <a:t>va</a:t>
            </a:r>
            <a:r>
              <a:rPr lang="en-US" sz="2200" dirty="0">
                <a:latin typeface="Arial" pitchFamily="34" charset="0"/>
                <a:cs typeface="Arial" pitchFamily="34" charset="0"/>
              </a:rPr>
              <a:t> </a:t>
            </a:r>
            <a:r>
              <a:rPr lang="en-US" sz="2200" dirty="0" err="1">
                <a:latin typeface="Arial" pitchFamily="34" charset="0"/>
                <a:cs typeface="Arial" pitchFamily="34" charset="0"/>
              </a:rPr>
              <a:t>investitsiya</a:t>
            </a:r>
            <a:r>
              <a:rPr lang="en-US" sz="2200" dirty="0">
                <a:latin typeface="Arial" pitchFamily="34" charset="0"/>
                <a:cs typeface="Arial" pitchFamily="34" charset="0"/>
              </a:rPr>
              <a:t> </a:t>
            </a:r>
            <a:r>
              <a:rPr lang="en-US" sz="2200" dirty="0" err="1">
                <a:latin typeface="Arial" pitchFamily="34" charset="0"/>
                <a:cs typeface="Arial" pitchFamily="34" charset="0"/>
              </a:rPr>
              <a:t>ko'rsatkichlarining</a:t>
            </a:r>
            <a:r>
              <a:rPr lang="en-US" sz="2200" dirty="0">
                <a:latin typeface="Arial" pitchFamily="34" charset="0"/>
                <a:cs typeface="Arial" pitchFamily="34" charset="0"/>
              </a:rPr>
              <a:t> </a:t>
            </a:r>
            <a:r>
              <a:rPr lang="en-US" sz="2200" dirty="0" err="1">
                <a:latin typeface="Arial" pitchFamily="34" charset="0"/>
                <a:cs typeface="Arial" pitchFamily="34" charset="0"/>
              </a:rPr>
              <a:t>bir</a:t>
            </a:r>
            <a:r>
              <a:rPr lang="en-US" sz="2200" dirty="0">
                <a:latin typeface="Arial" pitchFamily="34" charset="0"/>
                <a:cs typeface="Arial" pitchFamily="34" charset="0"/>
              </a:rPr>
              <a:t> </a:t>
            </a:r>
            <a:r>
              <a:rPr lang="en-US" sz="2200" dirty="0" err="1">
                <a:latin typeface="Arial" pitchFamily="34" charset="0"/>
                <a:cs typeface="Arial" pitchFamily="34" charset="0"/>
              </a:rPr>
              <a:t>vaqtning</a:t>
            </a:r>
            <a:r>
              <a:rPr lang="en-US" sz="2200" dirty="0">
                <a:latin typeface="Arial" pitchFamily="34" charset="0"/>
                <a:cs typeface="Arial" pitchFamily="34" charset="0"/>
              </a:rPr>
              <a:t> </a:t>
            </a:r>
            <a:r>
              <a:rPr lang="en-US" sz="2200" dirty="0" err="1">
                <a:latin typeface="Arial" pitchFamily="34" charset="0"/>
                <a:cs typeface="Arial" pitchFamily="34" charset="0"/>
              </a:rPr>
              <a:t>o'zida</a:t>
            </a:r>
            <a:r>
              <a:rPr lang="en-US" sz="2200" dirty="0">
                <a:latin typeface="Arial" pitchFamily="34" charset="0"/>
                <a:cs typeface="Arial" pitchFamily="34" charset="0"/>
              </a:rPr>
              <a:t> </a:t>
            </a:r>
            <a:r>
              <a:rPr lang="en-US" sz="2200" dirty="0" err="1">
                <a:latin typeface="Arial" pitchFamily="34" charset="0"/>
                <a:cs typeface="Arial" pitchFamily="34" charset="0"/>
              </a:rPr>
              <a:t>chegirilgan</a:t>
            </a:r>
            <a:r>
              <a:rPr lang="en-US" sz="2200" dirty="0">
                <a:latin typeface="Arial" pitchFamily="34" charset="0"/>
                <a:cs typeface="Arial" pitchFamily="34" charset="0"/>
              </a:rPr>
              <a:t> </a:t>
            </a:r>
            <a:r>
              <a:rPr lang="en-US" sz="2200" dirty="0" err="1">
                <a:latin typeface="Arial" pitchFamily="34" charset="0"/>
                <a:cs typeface="Arial" pitchFamily="34" charset="0"/>
              </a:rPr>
              <a:t>farqi</a:t>
            </a:r>
            <a:r>
              <a:rPr lang="en-US" sz="2200" dirty="0">
                <a:latin typeface="Arial" pitchFamily="34" charset="0"/>
                <a:cs typeface="Arial" pitchFamily="34" charset="0"/>
              </a:rPr>
              <a:t> </a:t>
            </a:r>
            <a:r>
              <a:rPr lang="en-US" sz="2200" dirty="0" err="1">
                <a:latin typeface="Arial" pitchFamily="34" charset="0"/>
                <a:cs typeface="Arial" pitchFamily="34" charset="0"/>
              </a:rPr>
              <a:t>tushuniladi</a:t>
            </a:r>
            <a:r>
              <a:rPr lang="en-US" sz="2200" dirty="0">
                <a:latin typeface="Arial" pitchFamily="34" charset="0"/>
                <a:cs typeface="Arial" pitchFamily="34" charset="0"/>
              </a:rPr>
              <a:t>. </a:t>
            </a:r>
            <a:endParaRPr lang="en-US" sz="2200" dirty="0" smtClean="0">
              <a:latin typeface="Arial" pitchFamily="34" charset="0"/>
              <a:cs typeface="Arial" pitchFamily="34" charset="0"/>
            </a:endParaRPr>
          </a:p>
          <a:p>
            <a:pPr>
              <a:lnSpc>
                <a:spcPct val="150000"/>
              </a:lnSpc>
            </a:pPr>
            <a:endParaRPr lang="en-US" sz="2200" dirty="0">
              <a:latin typeface="Arial" pitchFamily="34" charset="0"/>
              <a:cs typeface="Arial" pitchFamily="34" charset="0"/>
            </a:endParaRPr>
          </a:p>
          <a:p>
            <a:pPr>
              <a:lnSpc>
                <a:spcPct val="150000"/>
              </a:lnSpc>
            </a:pPr>
            <a:r>
              <a:rPr lang="en-US" sz="2200" dirty="0" smtClean="0">
                <a:latin typeface="Arial" pitchFamily="34" charset="0"/>
                <a:cs typeface="Arial" pitchFamily="34" charset="0"/>
              </a:rPr>
              <a:t>Agar </a:t>
            </a:r>
            <a:r>
              <a:rPr lang="en-US" sz="2200" dirty="0" err="1">
                <a:latin typeface="Arial" pitchFamily="34" charset="0"/>
                <a:cs typeface="Arial" pitchFamily="34" charset="0"/>
              </a:rPr>
              <a:t>daromadlar</a:t>
            </a:r>
            <a:r>
              <a:rPr lang="en-US" sz="2200" dirty="0">
                <a:latin typeface="Arial" pitchFamily="34" charset="0"/>
                <a:cs typeface="Arial" pitchFamily="34" charset="0"/>
              </a:rPr>
              <a:t> </a:t>
            </a:r>
            <a:r>
              <a:rPr lang="en-US" sz="2200" dirty="0" err="1">
                <a:latin typeface="Arial" pitchFamily="34" charset="0"/>
                <a:cs typeface="Arial" pitchFamily="34" charset="0"/>
              </a:rPr>
              <a:t>va</a:t>
            </a:r>
            <a:r>
              <a:rPr lang="en-US" sz="2200" dirty="0">
                <a:latin typeface="Arial" pitchFamily="34" charset="0"/>
                <a:cs typeface="Arial" pitchFamily="34" charset="0"/>
              </a:rPr>
              <a:t> </a:t>
            </a:r>
            <a:r>
              <a:rPr lang="en-US" sz="2200" dirty="0" err="1">
                <a:latin typeface="Arial" pitchFamily="34" charset="0"/>
                <a:cs typeface="Arial" pitchFamily="34" charset="0"/>
              </a:rPr>
              <a:t>investitsiyalar</a:t>
            </a:r>
            <a:r>
              <a:rPr lang="en-US" sz="2200" dirty="0">
                <a:latin typeface="Arial" pitchFamily="34" charset="0"/>
                <a:cs typeface="Arial" pitchFamily="34" charset="0"/>
              </a:rPr>
              <a:t> </a:t>
            </a:r>
            <a:r>
              <a:rPr lang="en-US" sz="2200" dirty="0" err="1">
                <a:latin typeface="Arial" pitchFamily="34" charset="0"/>
                <a:cs typeface="Arial" pitchFamily="34" charset="0"/>
              </a:rPr>
              <a:t>daromadlar</a:t>
            </a:r>
            <a:r>
              <a:rPr lang="en-US" sz="2200" dirty="0">
                <a:latin typeface="Arial" pitchFamily="34" charset="0"/>
                <a:cs typeface="Arial" pitchFamily="34" charset="0"/>
              </a:rPr>
              <a:t> </a:t>
            </a:r>
            <a:r>
              <a:rPr lang="en-US" sz="2200" dirty="0" err="1">
                <a:latin typeface="Arial" pitchFamily="34" charset="0"/>
                <a:cs typeface="Arial" pitchFamily="34" charset="0"/>
              </a:rPr>
              <a:t>oqimi</a:t>
            </a:r>
            <a:r>
              <a:rPr lang="en-US" sz="2200" dirty="0">
                <a:latin typeface="Arial" pitchFamily="34" charset="0"/>
                <a:cs typeface="Arial" pitchFamily="34" charset="0"/>
              </a:rPr>
              <a:t> </a:t>
            </a:r>
            <a:r>
              <a:rPr lang="en-US" sz="2200" dirty="0" err="1">
                <a:latin typeface="Arial" pitchFamily="34" charset="0"/>
                <a:cs typeface="Arial" pitchFamily="34" charset="0"/>
              </a:rPr>
              <a:t>ko'rinishida</a:t>
            </a:r>
            <a:r>
              <a:rPr lang="en-US" sz="2200" dirty="0">
                <a:latin typeface="Arial" pitchFamily="34" charset="0"/>
                <a:cs typeface="Arial" pitchFamily="34" charset="0"/>
              </a:rPr>
              <a:t> </a:t>
            </a:r>
            <a:r>
              <a:rPr lang="en-US" sz="2200" dirty="0" err="1">
                <a:latin typeface="Arial" pitchFamily="34" charset="0"/>
                <a:cs typeface="Arial" pitchFamily="34" charset="0"/>
              </a:rPr>
              <a:t>taqdim</a:t>
            </a:r>
            <a:r>
              <a:rPr lang="en-US" sz="2200" dirty="0">
                <a:latin typeface="Arial" pitchFamily="34" charset="0"/>
                <a:cs typeface="Arial" pitchFamily="34" charset="0"/>
              </a:rPr>
              <a:t> </a:t>
            </a:r>
            <a:r>
              <a:rPr lang="en-US" sz="2200" dirty="0" err="1">
                <a:latin typeface="Arial" pitchFamily="34" charset="0"/>
                <a:cs typeface="Arial" pitchFamily="34" charset="0"/>
              </a:rPr>
              <a:t>etilsa</a:t>
            </a:r>
            <a:r>
              <a:rPr lang="en-US" sz="2200" dirty="0">
                <a:latin typeface="Arial" pitchFamily="34" charset="0"/>
                <a:cs typeface="Arial" pitchFamily="34" charset="0"/>
              </a:rPr>
              <a:t>, NPV </a:t>
            </a:r>
            <a:r>
              <a:rPr lang="en-US" sz="2200" dirty="0" err="1">
                <a:latin typeface="Arial" pitchFamily="34" charset="0"/>
                <a:cs typeface="Arial" pitchFamily="34" charset="0"/>
              </a:rPr>
              <a:t>ushbu</a:t>
            </a:r>
            <a:r>
              <a:rPr lang="en-US" sz="2200" dirty="0">
                <a:latin typeface="Arial" pitchFamily="34" charset="0"/>
                <a:cs typeface="Arial" pitchFamily="34" charset="0"/>
              </a:rPr>
              <a:t> </a:t>
            </a:r>
            <a:r>
              <a:rPr lang="en-US" sz="2200" dirty="0" err="1">
                <a:latin typeface="Arial" pitchFamily="34" charset="0"/>
                <a:cs typeface="Arial" pitchFamily="34" charset="0"/>
              </a:rPr>
              <a:t>oqimning</a:t>
            </a:r>
            <a:r>
              <a:rPr lang="en-US" sz="2200" dirty="0">
                <a:latin typeface="Arial" pitchFamily="34" charset="0"/>
                <a:cs typeface="Arial" pitchFamily="34" charset="0"/>
              </a:rPr>
              <a:t> </a:t>
            </a:r>
            <a:r>
              <a:rPr lang="en-US" sz="2200" dirty="0" err="1">
                <a:latin typeface="Arial" pitchFamily="34" charset="0"/>
                <a:cs typeface="Arial" pitchFamily="34" charset="0"/>
              </a:rPr>
              <a:t>bazasi</a:t>
            </a:r>
            <a:r>
              <a:rPr lang="en-US" sz="2200" dirty="0">
                <a:latin typeface="Arial" pitchFamily="34" charset="0"/>
                <a:cs typeface="Arial" pitchFamily="34" charset="0"/>
              </a:rPr>
              <a:t> </a:t>
            </a:r>
            <a:r>
              <a:rPr lang="en-US" sz="2200" dirty="0" err="1">
                <a:latin typeface="Arial" pitchFamily="34" charset="0"/>
                <a:cs typeface="Arial" pitchFamily="34" charset="0"/>
              </a:rPr>
              <a:t>yoki</a:t>
            </a:r>
            <a:r>
              <a:rPr lang="en-US" sz="2200" dirty="0">
                <a:latin typeface="Arial" pitchFamily="34" charset="0"/>
                <a:cs typeface="Arial" pitchFamily="34" charset="0"/>
              </a:rPr>
              <a:t> </a:t>
            </a:r>
            <a:r>
              <a:rPr lang="en-US" sz="2200" dirty="0" err="1">
                <a:latin typeface="Arial" pitchFamily="34" charset="0"/>
                <a:cs typeface="Arial" pitchFamily="34" charset="0"/>
              </a:rPr>
              <a:t>joriy</a:t>
            </a:r>
            <a:r>
              <a:rPr lang="en-US" sz="2200" dirty="0">
                <a:latin typeface="Arial" pitchFamily="34" charset="0"/>
                <a:cs typeface="Arial" pitchFamily="34" charset="0"/>
              </a:rPr>
              <a:t> </a:t>
            </a:r>
            <a:r>
              <a:rPr lang="en-US" sz="2200" dirty="0" err="1">
                <a:latin typeface="Arial" pitchFamily="34" charset="0"/>
                <a:cs typeface="Arial" pitchFamily="34" charset="0"/>
              </a:rPr>
              <a:t>qiymatiga</a:t>
            </a:r>
            <a:r>
              <a:rPr lang="en-US" sz="2200" dirty="0">
                <a:latin typeface="Arial" pitchFamily="34" charset="0"/>
                <a:cs typeface="Arial" pitchFamily="34" charset="0"/>
              </a:rPr>
              <a:t> </a:t>
            </a:r>
            <a:r>
              <a:rPr lang="en-US" sz="2200" dirty="0" err="1">
                <a:latin typeface="Arial" pitchFamily="34" charset="0"/>
                <a:cs typeface="Arial" pitchFamily="34" charset="0"/>
              </a:rPr>
              <a:t>teng</a:t>
            </a:r>
            <a:r>
              <a:rPr lang="en-US" sz="2200" dirty="0">
                <a:latin typeface="Arial" pitchFamily="34" charset="0"/>
                <a:cs typeface="Arial" pitchFamily="34" charset="0"/>
              </a:rPr>
              <a:t> </a:t>
            </a:r>
            <a:r>
              <a:rPr lang="en-US" sz="2200" dirty="0" err="1">
                <a:latin typeface="Arial" pitchFamily="34" charset="0"/>
                <a:cs typeface="Arial" pitchFamily="34" charset="0"/>
              </a:rPr>
              <a:t>bo'ladi</a:t>
            </a:r>
            <a:r>
              <a:rPr lang="en-US" sz="2200" dirty="0">
                <a:latin typeface="Arial" pitchFamily="34" charset="0"/>
                <a:cs typeface="Arial" pitchFamily="34" charset="0"/>
              </a:rPr>
              <a:t>.</a:t>
            </a:r>
          </a:p>
          <a:p>
            <a:pPr>
              <a:lnSpc>
                <a:spcPct val="150000"/>
              </a:lnSpc>
            </a:pPr>
            <a:endParaRPr lang="en-US" sz="2200" dirty="0"/>
          </a:p>
        </p:txBody>
      </p:sp>
    </p:spTree>
    <p:extLst>
      <p:ext uri="{BB962C8B-B14F-4D97-AF65-F5344CB8AC3E}">
        <p14:creationId xmlns:p14="http://schemas.microsoft.com/office/powerpoint/2010/main" val="226930916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r>
              <a:rPr lang="en-US" dirty="0" err="1"/>
              <a:t>Keyingi</a:t>
            </a:r>
            <a:r>
              <a:rPr lang="en-US" dirty="0"/>
              <a:t> </a:t>
            </a:r>
            <a:r>
              <a:rPr lang="en-US" dirty="0" err="1"/>
              <a:t>bosqichda</a:t>
            </a:r>
            <a:r>
              <a:rPr lang="en-US" dirty="0"/>
              <a:t> </a:t>
            </a:r>
            <a:r>
              <a:rPr lang="en-US" dirty="0" err="1"/>
              <a:t>foyda</a:t>
            </a:r>
            <a:r>
              <a:rPr lang="en-US" dirty="0"/>
              <a:t> </a:t>
            </a:r>
            <a:r>
              <a:rPr lang="en-US" dirty="0" err="1"/>
              <a:t>keltiradigan</a:t>
            </a:r>
            <a:r>
              <a:rPr lang="en-US" dirty="0"/>
              <a:t> </a:t>
            </a:r>
            <a:r>
              <a:rPr lang="en-US" dirty="0" err="1"/>
              <a:t>loyihalar</a:t>
            </a:r>
            <a:r>
              <a:rPr lang="en-US" dirty="0"/>
              <a:t> </a:t>
            </a:r>
            <a:r>
              <a:rPr lang="en-US" dirty="0" err="1"/>
              <a:t>uchun</a:t>
            </a:r>
            <a:r>
              <a:rPr lang="en-US" dirty="0"/>
              <a:t>, </a:t>
            </a:r>
            <a:r>
              <a:rPr lang="en-US" dirty="0" err="1"/>
              <a:t>investitsiyalarni</a:t>
            </a:r>
            <a:r>
              <a:rPr lang="en-US" dirty="0"/>
              <a:t> </a:t>
            </a:r>
            <a:r>
              <a:rPr lang="en-US" dirty="0" err="1"/>
              <a:t>dastlabki</a:t>
            </a:r>
            <a:r>
              <a:rPr lang="en-US" dirty="0"/>
              <a:t> </a:t>
            </a:r>
            <a:r>
              <a:rPr lang="en-US" dirty="0" err="1"/>
              <a:t>investitsiyalarga</a:t>
            </a:r>
            <a:r>
              <a:rPr lang="en-US" dirty="0"/>
              <a:t> </a:t>
            </a:r>
            <a:r>
              <a:rPr lang="en-US" dirty="0" err="1"/>
              <a:t>nisbatan</a:t>
            </a:r>
            <a:r>
              <a:rPr lang="en-US" dirty="0"/>
              <a:t> </a:t>
            </a:r>
            <a:r>
              <a:rPr lang="en-US" dirty="0" err="1"/>
              <a:t>uzoq</a:t>
            </a:r>
            <a:r>
              <a:rPr lang="en-US" dirty="0"/>
              <a:t> </a:t>
            </a:r>
            <a:r>
              <a:rPr lang="en-US" dirty="0" err="1"/>
              <a:t>muddatli</a:t>
            </a:r>
            <a:r>
              <a:rPr lang="en-US" dirty="0"/>
              <a:t> </a:t>
            </a:r>
            <a:r>
              <a:rPr lang="en-US" dirty="0" err="1"/>
              <a:t>foydalanish</a:t>
            </a:r>
            <a:r>
              <a:rPr lang="en-US" dirty="0"/>
              <a:t> </a:t>
            </a:r>
            <a:r>
              <a:rPr lang="en-US" dirty="0" err="1"/>
              <a:t>hisobiga</a:t>
            </a:r>
            <a:r>
              <a:rPr lang="en-US" dirty="0"/>
              <a:t> </a:t>
            </a:r>
            <a:r>
              <a:rPr lang="en-US" dirty="0" err="1"/>
              <a:t>daromadlar</a:t>
            </a:r>
            <a:r>
              <a:rPr lang="en-US" dirty="0"/>
              <a:t> </a:t>
            </a:r>
            <a:r>
              <a:rPr lang="en-US" dirty="0" err="1"/>
              <a:t>ko'payadi</a:t>
            </a:r>
            <a:r>
              <a:rPr lang="en-US" dirty="0"/>
              <a:t> </a:t>
            </a:r>
            <a:r>
              <a:rPr lang="en-US" dirty="0" err="1"/>
              <a:t>va</a:t>
            </a:r>
            <a:r>
              <a:rPr lang="en-US" dirty="0"/>
              <a:t> </a:t>
            </a:r>
            <a:r>
              <a:rPr lang="en-US" dirty="0" err="1"/>
              <a:t>aksincha</a:t>
            </a:r>
            <a:r>
              <a:rPr lang="en-US" dirty="0"/>
              <a:t>, </a:t>
            </a:r>
            <a:r>
              <a:rPr lang="en-US" dirty="0" err="1"/>
              <a:t>foydali</a:t>
            </a:r>
            <a:r>
              <a:rPr lang="en-US" dirty="0"/>
              <a:t> </a:t>
            </a:r>
            <a:r>
              <a:rPr lang="en-US" dirty="0" err="1"/>
              <a:t>loyihani</a:t>
            </a:r>
            <a:r>
              <a:rPr lang="en-US" dirty="0"/>
              <a:t> </a:t>
            </a:r>
            <a:r>
              <a:rPr lang="en-US" dirty="0" err="1"/>
              <a:t>ishga</a:t>
            </a:r>
            <a:r>
              <a:rPr lang="en-US" dirty="0"/>
              <a:t> </a:t>
            </a:r>
            <a:r>
              <a:rPr lang="en-US" dirty="0" err="1"/>
              <a:t>tushirishning</a:t>
            </a:r>
            <a:r>
              <a:rPr lang="en-US" dirty="0"/>
              <a:t> </a:t>
            </a:r>
            <a:r>
              <a:rPr lang="en-US" dirty="0" err="1"/>
              <a:t>dastlabki</a:t>
            </a:r>
            <a:r>
              <a:rPr lang="en-US" dirty="0"/>
              <a:t> </a:t>
            </a:r>
            <a:r>
              <a:rPr lang="en-US" dirty="0" err="1"/>
              <a:t>bosqichida</a:t>
            </a:r>
            <a:r>
              <a:rPr lang="en-US" dirty="0"/>
              <a:t> </a:t>
            </a:r>
            <a:r>
              <a:rPr lang="en-US" dirty="0" err="1"/>
              <a:t>kompaniya</a:t>
            </a:r>
            <a:r>
              <a:rPr lang="en-US" dirty="0"/>
              <a:t> </a:t>
            </a:r>
            <a:r>
              <a:rPr lang="en-US" dirty="0" err="1"/>
              <a:t>investitsiyalardan</a:t>
            </a:r>
            <a:r>
              <a:rPr lang="en-US" dirty="0"/>
              <a:t> </a:t>
            </a:r>
            <a:r>
              <a:rPr lang="en-US" dirty="0" err="1"/>
              <a:t>to'liq</a:t>
            </a:r>
            <a:r>
              <a:rPr lang="en-US" dirty="0"/>
              <a:t> </a:t>
            </a:r>
            <a:r>
              <a:rPr lang="en-US" dirty="0" err="1"/>
              <a:t>daromad</a:t>
            </a:r>
            <a:r>
              <a:rPr lang="en-US" dirty="0"/>
              <a:t> </a:t>
            </a:r>
            <a:r>
              <a:rPr lang="en-US" dirty="0" err="1"/>
              <a:t>olishga</a:t>
            </a:r>
            <a:r>
              <a:rPr lang="en-US" dirty="0"/>
              <a:t> </a:t>
            </a:r>
            <a:r>
              <a:rPr lang="en-US" dirty="0" err="1"/>
              <a:t>erisha</a:t>
            </a:r>
            <a:r>
              <a:rPr lang="en-US" dirty="0"/>
              <a:t> </a:t>
            </a:r>
            <a:r>
              <a:rPr lang="en-US" dirty="0" err="1"/>
              <a:t>olmaydi</a:t>
            </a:r>
            <a:r>
              <a:rPr lang="en-US" dirty="0"/>
              <a:t>. </a:t>
            </a:r>
            <a:r>
              <a:rPr lang="en-US" dirty="0" err="1"/>
              <a:t>Boshlang'ich</a:t>
            </a:r>
            <a:r>
              <a:rPr lang="en-US" dirty="0"/>
              <a:t> </a:t>
            </a:r>
            <a:r>
              <a:rPr lang="en-US" dirty="0" err="1"/>
              <a:t>sarmoyalar</a:t>
            </a:r>
            <a:r>
              <a:rPr lang="en-US" dirty="0"/>
              <a:t> </a:t>
            </a:r>
            <a:r>
              <a:rPr lang="en-US" dirty="0" err="1"/>
              <a:t>uzoqroq</a:t>
            </a:r>
            <a:r>
              <a:rPr lang="en-US" dirty="0"/>
              <a:t> </a:t>
            </a:r>
            <a:r>
              <a:rPr lang="en-US" dirty="0" err="1"/>
              <a:t>ishlash</a:t>
            </a:r>
            <a:r>
              <a:rPr lang="en-US" dirty="0"/>
              <a:t> </a:t>
            </a:r>
            <a:r>
              <a:rPr lang="en-US" dirty="0" err="1"/>
              <a:t>davrida</a:t>
            </a:r>
            <a:r>
              <a:rPr lang="en-US" dirty="0"/>
              <a:t> </a:t>
            </a:r>
            <a:r>
              <a:rPr lang="en-US" dirty="0" err="1"/>
              <a:t>ko'proq</a:t>
            </a:r>
            <a:r>
              <a:rPr lang="en-US" dirty="0"/>
              <a:t> </a:t>
            </a:r>
            <a:r>
              <a:rPr lang="en-US" dirty="0" err="1"/>
              <a:t>daromad</a:t>
            </a:r>
            <a:r>
              <a:rPr lang="en-US" dirty="0"/>
              <a:t> </a:t>
            </a:r>
            <a:r>
              <a:rPr lang="en-US" dirty="0" err="1"/>
              <a:t>keltirishi</a:t>
            </a:r>
            <a:r>
              <a:rPr lang="en-US" dirty="0"/>
              <a:t> </a:t>
            </a:r>
            <a:r>
              <a:rPr lang="en-US" dirty="0" err="1"/>
              <a:t>mumkin</a:t>
            </a:r>
            <a:r>
              <a:rPr lang="en-US" dirty="0"/>
              <a:t>. </a:t>
            </a:r>
            <a:r>
              <a:rPr lang="en-US" dirty="0" err="1"/>
              <a:t>Bundan</a:t>
            </a:r>
            <a:r>
              <a:rPr lang="en-US" dirty="0"/>
              <a:t> </a:t>
            </a:r>
            <a:r>
              <a:rPr lang="en-US" dirty="0" err="1"/>
              <a:t>tashqari</a:t>
            </a:r>
            <a:r>
              <a:rPr lang="en-US" dirty="0"/>
              <a:t>, </a:t>
            </a:r>
            <a:r>
              <a:rPr lang="en-US" dirty="0" err="1"/>
              <a:t>barcha</a:t>
            </a:r>
            <a:r>
              <a:rPr lang="en-US" dirty="0"/>
              <a:t> </a:t>
            </a:r>
            <a:r>
              <a:rPr lang="en-US" dirty="0" err="1"/>
              <a:t>loyihalarni</a:t>
            </a:r>
            <a:r>
              <a:rPr lang="en-US" dirty="0"/>
              <a:t> </a:t>
            </a:r>
            <a:r>
              <a:rPr lang="en-US" dirty="0" err="1"/>
              <a:t>bir</a:t>
            </a:r>
            <a:r>
              <a:rPr lang="en-US" dirty="0"/>
              <a:t> </a:t>
            </a:r>
            <a:r>
              <a:rPr lang="en-US" dirty="0" err="1"/>
              <a:t>xil</a:t>
            </a:r>
            <a:r>
              <a:rPr lang="en-US" dirty="0"/>
              <a:t> </a:t>
            </a:r>
            <a:r>
              <a:rPr lang="en-US" dirty="0" err="1"/>
              <a:t>ish</a:t>
            </a:r>
            <a:r>
              <a:rPr lang="en-US" dirty="0"/>
              <a:t> </a:t>
            </a:r>
            <a:r>
              <a:rPr lang="en-US" dirty="0" err="1"/>
              <a:t>davridagi</a:t>
            </a:r>
            <a:r>
              <a:rPr lang="en-US" dirty="0"/>
              <a:t> </a:t>
            </a:r>
            <a:r>
              <a:rPr lang="en-US" dirty="0" err="1"/>
              <a:t>taqqoslashda</a:t>
            </a:r>
            <a:r>
              <a:rPr lang="en-US" dirty="0"/>
              <a:t> </a:t>
            </a:r>
            <a:r>
              <a:rPr lang="en-US" dirty="0" err="1"/>
              <a:t>taqqoslab</a:t>
            </a:r>
            <a:r>
              <a:rPr lang="en-US" dirty="0"/>
              <a:t> </a:t>
            </a:r>
            <a:r>
              <a:rPr lang="en-US" dirty="0" err="1"/>
              <a:t>bo'lmaydi</a:t>
            </a:r>
            <a:r>
              <a:rPr lang="en-US" dirty="0"/>
              <a:t>. </a:t>
            </a:r>
            <a:r>
              <a:rPr lang="en-US" dirty="0" err="1"/>
              <a:t>Qisqa</a:t>
            </a:r>
            <a:r>
              <a:rPr lang="en-US" dirty="0"/>
              <a:t> </a:t>
            </a:r>
            <a:r>
              <a:rPr lang="en-US" dirty="0" err="1"/>
              <a:t>hayot</a:t>
            </a:r>
            <a:r>
              <a:rPr lang="en-US" dirty="0"/>
              <a:t> </a:t>
            </a:r>
            <a:r>
              <a:rPr lang="en-US" dirty="0" err="1"/>
              <a:t>tsikliga</a:t>
            </a:r>
            <a:r>
              <a:rPr lang="en-US" dirty="0"/>
              <a:t> </a:t>
            </a:r>
            <a:r>
              <a:rPr lang="en-US" dirty="0" err="1"/>
              <a:t>ega</a:t>
            </a:r>
            <a:r>
              <a:rPr lang="en-US" dirty="0"/>
              <a:t> </a:t>
            </a:r>
            <a:r>
              <a:rPr lang="en-US" dirty="0" err="1"/>
              <a:t>bo'lgan</a:t>
            </a:r>
            <a:r>
              <a:rPr lang="en-US" dirty="0"/>
              <a:t> </a:t>
            </a:r>
            <a:r>
              <a:rPr lang="en-US" dirty="0" err="1"/>
              <a:t>sarmoyalar</a:t>
            </a:r>
            <a:r>
              <a:rPr lang="en-US" dirty="0"/>
              <a:t> </a:t>
            </a:r>
            <a:r>
              <a:rPr lang="en-US" dirty="0" err="1"/>
              <a:t>uzoqroq</a:t>
            </a:r>
            <a:r>
              <a:rPr lang="en-US" dirty="0"/>
              <a:t> </a:t>
            </a:r>
            <a:r>
              <a:rPr lang="en-US" dirty="0" err="1"/>
              <a:t>umrlangan</a:t>
            </a:r>
            <a:r>
              <a:rPr lang="en-US" dirty="0"/>
              <a:t> </a:t>
            </a:r>
            <a:r>
              <a:rPr lang="en-US" dirty="0" err="1"/>
              <a:t>investitsiyalarga</a:t>
            </a:r>
            <a:r>
              <a:rPr lang="en-US" dirty="0"/>
              <a:t> </a:t>
            </a:r>
            <a:r>
              <a:rPr lang="en-US" dirty="0" err="1"/>
              <a:t>nisbatan</a:t>
            </a:r>
            <a:r>
              <a:rPr lang="en-US" dirty="0"/>
              <a:t> </a:t>
            </a:r>
            <a:r>
              <a:rPr lang="en-US" dirty="0" err="1"/>
              <a:t>muddatidan</a:t>
            </a:r>
            <a:r>
              <a:rPr lang="en-US" dirty="0"/>
              <a:t> </a:t>
            </a:r>
            <a:r>
              <a:rPr lang="en-US" dirty="0" err="1"/>
              <a:t>oldin</a:t>
            </a:r>
            <a:r>
              <a:rPr lang="en-US" dirty="0"/>
              <a:t> </a:t>
            </a:r>
            <a:r>
              <a:rPr lang="en-US" dirty="0" err="1"/>
              <a:t>to'lanishi</a:t>
            </a:r>
            <a:r>
              <a:rPr lang="en-US" dirty="0"/>
              <a:t> </a:t>
            </a:r>
            <a:r>
              <a:rPr lang="en-US" dirty="0" err="1"/>
              <a:t>kerak</a:t>
            </a:r>
            <a:r>
              <a:rPr lang="en-US" dirty="0"/>
              <a:t>. </a:t>
            </a:r>
            <a:r>
              <a:rPr lang="en-US" dirty="0" err="1"/>
              <a:t>Aks</a:t>
            </a:r>
            <a:r>
              <a:rPr lang="en-US" dirty="0"/>
              <a:t> </a:t>
            </a:r>
            <a:r>
              <a:rPr lang="en-US" dirty="0" err="1"/>
              <a:t>holda</a:t>
            </a:r>
            <a:r>
              <a:rPr lang="en-US" dirty="0"/>
              <a:t>, </a:t>
            </a:r>
            <a:r>
              <a:rPr lang="en-US" dirty="0" err="1"/>
              <a:t>ularning</a:t>
            </a:r>
            <a:r>
              <a:rPr lang="en-US" dirty="0"/>
              <a:t> </a:t>
            </a:r>
            <a:r>
              <a:rPr lang="en-US" dirty="0" err="1"/>
              <a:t>qisqa</a:t>
            </a:r>
            <a:r>
              <a:rPr lang="en-US" dirty="0"/>
              <a:t> </a:t>
            </a:r>
            <a:r>
              <a:rPr lang="en-US" dirty="0" err="1"/>
              <a:t>umri</a:t>
            </a:r>
            <a:r>
              <a:rPr lang="en-US" dirty="0"/>
              <a:t> </a:t>
            </a:r>
            <a:r>
              <a:rPr lang="en-US" dirty="0" err="1"/>
              <a:t>davomida</a:t>
            </a:r>
            <a:r>
              <a:rPr lang="en-US" dirty="0"/>
              <a:t> </a:t>
            </a:r>
            <a:r>
              <a:rPr lang="en-US" dirty="0" err="1"/>
              <a:t>etarlicha</a:t>
            </a:r>
            <a:r>
              <a:rPr lang="en-US" dirty="0"/>
              <a:t> </a:t>
            </a:r>
            <a:r>
              <a:rPr lang="en-US" dirty="0" err="1"/>
              <a:t>foyda</a:t>
            </a:r>
            <a:r>
              <a:rPr lang="en-US" dirty="0"/>
              <a:t> </a:t>
            </a:r>
            <a:r>
              <a:rPr lang="en-US" dirty="0" err="1"/>
              <a:t>olishga</a:t>
            </a:r>
            <a:r>
              <a:rPr lang="en-US" dirty="0"/>
              <a:t> </a:t>
            </a:r>
            <a:r>
              <a:rPr lang="en-US" dirty="0" err="1"/>
              <a:t>vaqtlari</a:t>
            </a:r>
            <a:r>
              <a:rPr lang="en-US" dirty="0"/>
              <a:t> </a:t>
            </a:r>
            <a:r>
              <a:rPr lang="en-US" dirty="0" err="1"/>
              <a:t>bo'lmaydi</a:t>
            </a:r>
            <a:r>
              <a:rPr lang="en-US" dirty="0"/>
              <a:t>.</a:t>
            </a:r>
          </a:p>
        </p:txBody>
      </p:sp>
    </p:spTree>
    <p:extLst>
      <p:ext uri="{BB962C8B-B14F-4D97-AF65-F5344CB8AC3E}">
        <p14:creationId xmlns:p14="http://schemas.microsoft.com/office/powerpoint/2010/main" val="301559788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dirty="0" err="1"/>
              <a:t>sof</a:t>
            </a:r>
            <a:r>
              <a:rPr lang="en-US" dirty="0"/>
              <a:t> </a:t>
            </a:r>
            <a:r>
              <a:rPr lang="en-US" dirty="0" err="1"/>
              <a:t>joriy</a:t>
            </a:r>
            <a:r>
              <a:rPr lang="en-US" dirty="0"/>
              <a:t> </a:t>
            </a:r>
            <a:r>
              <a:rPr lang="en-US" dirty="0" err="1"/>
              <a:t>qiymatni</a:t>
            </a:r>
            <a:r>
              <a:rPr lang="en-US" dirty="0"/>
              <a:t> </a:t>
            </a:r>
            <a:r>
              <a:rPr lang="en-US" dirty="0" err="1"/>
              <a:t>hisoblash</a:t>
            </a:r>
            <a:r>
              <a:rPr lang="en-US" dirty="0"/>
              <a:t> </a:t>
            </a:r>
            <a:r>
              <a:rPr lang="en-US" dirty="0" err="1"/>
              <a:t>usuli</a:t>
            </a:r>
            <a:r>
              <a:rPr lang="en-US" dirty="0"/>
              <a:t> </a:t>
            </a:r>
            <a:r>
              <a:rPr lang="en-US" dirty="0" err="1"/>
              <a:t>boshlang'ich</a:t>
            </a:r>
            <a:r>
              <a:rPr lang="en-US" dirty="0"/>
              <a:t> (</a:t>
            </a:r>
            <a:r>
              <a:rPr lang="en-US" dirty="0" err="1"/>
              <a:t>sof</a:t>
            </a:r>
            <a:r>
              <a:rPr lang="en-US" dirty="0"/>
              <a:t>) </a:t>
            </a:r>
            <a:r>
              <a:rPr lang="en-US" dirty="0" err="1"/>
              <a:t>investitsiya</a:t>
            </a:r>
            <a:r>
              <a:rPr lang="en-US" dirty="0"/>
              <a:t> </a:t>
            </a:r>
            <a:r>
              <a:rPr lang="en-US" dirty="0" err="1"/>
              <a:t>qiymatini</a:t>
            </a:r>
            <a:r>
              <a:rPr lang="en-US" dirty="0"/>
              <a:t> </a:t>
            </a:r>
            <a:r>
              <a:rPr lang="en-US" dirty="0" err="1"/>
              <a:t>taqqoslashga</a:t>
            </a:r>
            <a:r>
              <a:rPr lang="en-US" dirty="0"/>
              <a:t> </a:t>
            </a:r>
            <a:r>
              <a:rPr lang="en-US" dirty="0" err="1"/>
              <a:t>asoslangan</a:t>
            </a:r>
            <a:r>
              <a:rPr lang="en-US" dirty="0"/>
              <a:t> ( </a:t>
            </a:r>
            <a:r>
              <a:rPr lang="en-US" b="1" i="1" dirty="0" err="1"/>
              <a:t>Ci</a:t>
            </a:r>
            <a:r>
              <a:rPr lang="en-US" i="1" dirty="0"/>
              <a:t> </a:t>
            </a:r>
            <a:r>
              <a:rPr lang="en-US" dirty="0"/>
              <a:t>) </a:t>
            </a:r>
            <a:r>
              <a:rPr lang="en-US" dirty="0" err="1"/>
              <a:t>prognoz</a:t>
            </a:r>
            <a:r>
              <a:rPr lang="en-US" dirty="0"/>
              <a:t> </a:t>
            </a:r>
            <a:r>
              <a:rPr lang="en-US" dirty="0" err="1"/>
              <a:t>qilingan</a:t>
            </a:r>
            <a:r>
              <a:rPr lang="en-US" dirty="0"/>
              <a:t> </a:t>
            </a:r>
            <a:r>
              <a:rPr lang="en-US" dirty="0" err="1"/>
              <a:t>davrda</a:t>
            </a:r>
            <a:r>
              <a:rPr lang="en-US" dirty="0"/>
              <a:t> </a:t>
            </a:r>
            <a:r>
              <a:rPr lang="en-US" dirty="0" err="1"/>
              <a:t>hosil</a:t>
            </a:r>
            <a:r>
              <a:rPr lang="en-US" dirty="0"/>
              <a:t> </a:t>
            </a:r>
            <a:r>
              <a:rPr lang="en-US" dirty="0" err="1"/>
              <a:t>bo'lgan</a:t>
            </a:r>
            <a:r>
              <a:rPr lang="en-US" dirty="0"/>
              <a:t> </a:t>
            </a:r>
            <a:r>
              <a:rPr lang="en-US" dirty="0" err="1"/>
              <a:t>diskontlangan</a:t>
            </a:r>
            <a:r>
              <a:rPr lang="en-US" dirty="0"/>
              <a:t> </a:t>
            </a:r>
            <a:r>
              <a:rPr lang="en-US" dirty="0" err="1"/>
              <a:t>sof</a:t>
            </a:r>
            <a:r>
              <a:rPr lang="en-US" dirty="0"/>
              <a:t> </a:t>
            </a:r>
            <a:r>
              <a:rPr lang="en-US" dirty="0" err="1"/>
              <a:t>naqd</a:t>
            </a:r>
            <a:r>
              <a:rPr lang="en-US" dirty="0"/>
              <a:t> </a:t>
            </a:r>
            <a:r>
              <a:rPr lang="en-US" dirty="0" err="1"/>
              <a:t>pul</a:t>
            </a:r>
            <a:r>
              <a:rPr lang="en-US" dirty="0"/>
              <a:t> </a:t>
            </a:r>
            <a:r>
              <a:rPr lang="en-US" dirty="0" err="1"/>
              <a:t>tushumlarining</a:t>
            </a:r>
            <a:r>
              <a:rPr lang="en-US" dirty="0"/>
              <a:t> </a:t>
            </a:r>
            <a:r>
              <a:rPr lang="en-US" dirty="0" err="1"/>
              <a:t>umumiy</a:t>
            </a:r>
            <a:r>
              <a:rPr lang="en-US" dirty="0"/>
              <a:t> </a:t>
            </a:r>
            <a:r>
              <a:rPr lang="en-US" dirty="0" err="1"/>
              <a:t>summasi</a:t>
            </a:r>
            <a:r>
              <a:rPr lang="en-US" dirty="0"/>
              <a:t> </a:t>
            </a:r>
            <a:r>
              <a:rPr lang="en-US" dirty="0" err="1"/>
              <a:t>bilan</a:t>
            </a:r>
            <a:r>
              <a:rPr lang="en-US" dirty="0"/>
              <a:t>. </a:t>
            </a:r>
            <a:r>
              <a:rPr lang="en-US" dirty="0" err="1"/>
              <a:t>Naqd</a:t>
            </a:r>
            <a:r>
              <a:rPr lang="en-US" dirty="0"/>
              <a:t> </a:t>
            </a:r>
            <a:r>
              <a:rPr lang="en-US" dirty="0" err="1"/>
              <a:t>pul</a:t>
            </a:r>
            <a:r>
              <a:rPr lang="en-US" dirty="0"/>
              <a:t> </a:t>
            </a:r>
            <a:r>
              <a:rPr lang="en-US" dirty="0" err="1"/>
              <a:t>tushumlari</a:t>
            </a:r>
            <a:r>
              <a:rPr lang="en-US" dirty="0"/>
              <a:t> </a:t>
            </a:r>
            <a:r>
              <a:rPr lang="en-US" dirty="0" err="1"/>
              <a:t>vaqt</a:t>
            </a:r>
            <a:r>
              <a:rPr lang="en-US" dirty="0"/>
              <a:t> </a:t>
            </a:r>
            <a:r>
              <a:rPr lang="en-US" dirty="0" err="1"/>
              <a:t>o'tishi</a:t>
            </a:r>
            <a:r>
              <a:rPr lang="en-US" dirty="0"/>
              <a:t> </a:t>
            </a:r>
            <a:r>
              <a:rPr lang="en-US" dirty="0" err="1"/>
              <a:t>bilan</a:t>
            </a:r>
            <a:r>
              <a:rPr lang="en-US" dirty="0"/>
              <a:t> </a:t>
            </a:r>
            <a:r>
              <a:rPr lang="en-US" dirty="0" err="1"/>
              <a:t>taqsimlanganligi</a:t>
            </a:r>
            <a:r>
              <a:rPr lang="en-US" dirty="0"/>
              <a:t> </a:t>
            </a:r>
            <a:r>
              <a:rPr lang="en-US" dirty="0" err="1"/>
              <a:t>sababli</a:t>
            </a:r>
            <a:r>
              <a:rPr lang="en-US" dirty="0"/>
              <a:t> </a:t>
            </a:r>
            <a:r>
              <a:rPr lang="en-US" dirty="0" err="1"/>
              <a:t>ular</a:t>
            </a:r>
            <a:r>
              <a:rPr lang="en-US" dirty="0"/>
              <a:t> </a:t>
            </a:r>
            <a:r>
              <a:rPr lang="en-US" dirty="0" err="1"/>
              <a:t>diskontlash</a:t>
            </a:r>
            <a:r>
              <a:rPr lang="en-US" dirty="0"/>
              <a:t> </a:t>
            </a:r>
            <a:r>
              <a:rPr lang="en-US" dirty="0" err="1"/>
              <a:t>stavkasidan</a:t>
            </a:r>
            <a:r>
              <a:rPr lang="en-US" dirty="0"/>
              <a:t> </a:t>
            </a:r>
            <a:r>
              <a:rPr lang="en-US" dirty="0" err="1"/>
              <a:t>foydalangan</a:t>
            </a:r>
            <a:r>
              <a:rPr lang="en-US" dirty="0"/>
              <a:t> </a:t>
            </a:r>
            <a:r>
              <a:rPr lang="en-US" dirty="0" err="1"/>
              <a:t>holda</a:t>
            </a:r>
            <a:r>
              <a:rPr lang="en-US" dirty="0"/>
              <a:t> </a:t>
            </a:r>
            <a:r>
              <a:rPr lang="en-US" dirty="0" err="1"/>
              <a:t>diskontlanadi</a:t>
            </a:r>
            <a:r>
              <a:rPr lang="en-US" dirty="0"/>
              <a:t> </a:t>
            </a:r>
            <a:r>
              <a:rPr lang="en-US" b="1" i="1" dirty="0"/>
              <a:t>r</a:t>
            </a:r>
            <a:r>
              <a:rPr lang="en-US" i="1" dirty="0"/>
              <a:t> </a:t>
            </a:r>
            <a:r>
              <a:rPr lang="en-US" dirty="0"/>
              <a:t>investor </a:t>
            </a:r>
            <a:r>
              <a:rPr lang="en-US" dirty="0" err="1"/>
              <a:t>tomonidan</a:t>
            </a:r>
            <a:r>
              <a:rPr lang="en-US" dirty="0"/>
              <a:t> </a:t>
            </a:r>
            <a:r>
              <a:rPr lang="en-US" dirty="0" err="1"/>
              <a:t>qo'yilgan</a:t>
            </a:r>
            <a:r>
              <a:rPr lang="en-US" dirty="0"/>
              <a:t> </a:t>
            </a:r>
            <a:r>
              <a:rPr lang="en-US" dirty="0" err="1"/>
              <a:t>kapitalning</a:t>
            </a:r>
            <a:r>
              <a:rPr lang="en-US" dirty="0"/>
              <a:t> </a:t>
            </a:r>
            <a:r>
              <a:rPr lang="en-US" dirty="0" err="1"/>
              <a:t>yillik</a:t>
            </a:r>
            <a:r>
              <a:rPr lang="en-US" dirty="0"/>
              <a:t> </a:t>
            </a:r>
            <a:r>
              <a:rPr lang="en-US" dirty="0" err="1"/>
              <a:t>daromadiga</a:t>
            </a:r>
            <a:r>
              <a:rPr lang="en-US" dirty="0"/>
              <a:t> </a:t>
            </a:r>
            <a:r>
              <a:rPr lang="en-US" dirty="0" err="1"/>
              <a:t>qarab</a:t>
            </a:r>
            <a:r>
              <a:rPr lang="en-US" dirty="0"/>
              <a:t> </a:t>
            </a:r>
            <a:r>
              <a:rPr lang="en-US" dirty="0" err="1"/>
              <a:t>mustaqil</a:t>
            </a:r>
            <a:r>
              <a:rPr lang="en-US" dirty="0"/>
              <a:t> </a:t>
            </a:r>
            <a:r>
              <a:rPr lang="en-US" dirty="0" err="1"/>
              <a:t>ravishda</a:t>
            </a:r>
            <a:r>
              <a:rPr lang="en-US" dirty="0"/>
              <a:t> investor </a:t>
            </a:r>
            <a:r>
              <a:rPr lang="en-US" dirty="0" err="1"/>
              <a:t>tomonidan</a:t>
            </a:r>
            <a:r>
              <a:rPr lang="en-US" dirty="0"/>
              <a:t> </a:t>
            </a:r>
            <a:r>
              <a:rPr lang="en-US" dirty="0" err="1"/>
              <a:t>belgilanadi</a:t>
            </a:r>
            <a:r>
              <a:rPr lang="en-US" dirty="0"/>
              <a:t>.</a:t>
            </a:r>
          </a:p>
        </p:txBody>
      </p:sp>
    </p:spTree>
    <p:extLst>
      <p:ext uri="{BB962C8B-B14F-4D97-AF65-F5344CB8AC3E}">
        <p14:creationId xmlns:p14="http://schemas.microsoft.com/office/powerpoint/2010/main" val="205774626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8662" y="2438400"/>
            <a:ext cx="7686675" cy="3543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9085407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a:t>Agar </a:t>
            </a:r>
            <a:r>
              <a:rPr lang="en-US" dirty="0" err="1"/>
              <a:t>investitsiya</a:t>
            </a:r>
            <a:r>
              <a:rPr lang="en-US" dirty="0"/>
              <a:t> </a:t>
            </a:r>
            <a:r>
              <a:rPr lang="en-US" dirty="0" err="1"/>
              <a:t>loyihasining</a:t>
            </a:r>
            <a:r>
              <a:rPr lang="en-US" dirty="0"/>
              <a:t> NPV </a:t>
            </a:r>
            <a:r>
              <a:rPr lang="en-US" dirty="0" err="1"/>
              <a:t>ijobiy</a:t>
            </a:r>
            <a:r>
              <a:rPr lang="en-US" dirty="0"/>
              <a:t> </a:t>
            </a:r>
            <a:r>
              <a:rPr lang="en-US" dirty="0" err="1"/>
              <a:t>bo'lsa</a:t>
            </a:r>
            <a:r>
              <a:rPr lang="en-US" dirty="0"/>
              <a:t> (</a:t>
            </a:r>
            <a:r>
              <a:rPr lang="en-US" dirty="0" err="1"/>
              <a:t>chegirma</a:t>
            </a:r>
            <a:r>
              <a:rPr lang="en-US" dirty="0"/>
              <a:t> </a:t>
            </a:r>
            <a:r>
              <a:rPr lang="en-US" dirty="0" err="1"/>
              <a:t>stavkasi</a:t>
            </a:r>
            <a:r>
              <a:rPr lang="en-US" dirty="0"/>
              <a:t> </a:t>
            </a:r>
            <a:r>
              <a:rPr lang="en-US" dirty="0" err="1"/>
              <a:t>hisobga</a:t>
            </a:r>
            <a:r>
              <a:rPr lang="en-US" dirty="0"/>
              <a:t> </a:t>
            </a:r>
            <a:r>
              <a:rPr lang="en-US" dirty="0" err="1"/>
              <a:t>olinsa</a:t>
            </a:r>
            <a:r>
              <a:rPr lang="en-US" dirty="0"/>
              <a:t>), u </a:t>
            </a:r>
            <a:r>
              <a:rPr lang="en-US" dirty="0" err="1"/>
              <a:t>holda</a:t>
            </a:r>
            <a:r>
              <a:rPr lang="en-US" dirty="0"/>
              <a:t> </a:t>
            </a:r>
            <a:r>
              <a:rPr lang="en-US" dirty="0" err="1"/>
              <a:t>loyiha</a:t>
            </a:r>
            <a:r>
              <a:rPr lang="en-US" dirty="0"/>
              <a:t> </a:t>
            </a:r>
            <a:r>
              <a:rPr lang="en-US" dirty="0" err="1"/>
              <a:t>samarali</a:t>
            </a:r>
            <a:r>
              <a:rPr lang="en-US" dirty="0"/>
              <a:t> </a:t>
            </a:r>
            <a:r>
              <a:rPr lang="en-US" dirty="0" err="1"/>
              <a:t>hisoblanadi</a:t>
            </a:r>
            <a:r>
              <a:rPr lang="en-US" dirty="0"/>
              <a:t> </a:t>
            </a:r>
            <a:r>
              <a:rPr lang="en-US" dirty="0" err="1"/>
              <a:t>va</a:t>
            </a:r>
            <a:r>
              <a:rPr lang="en-US" dirty="0"/>
              <a:t> </a:t>
            </a:r>
            <a:r>
              <a:rPr lang="en-US" dirty="0" err="1"/>
              <a:t>uni</a:t>
            </a:r>
            <a:r>
              <a:rPr lang="en-US" dirty="0"/>
              <a:t> </a:t>
            </a:r>
            <a:r>
              <a:rPr lang="en-US" dirty="0" err="1"/>
              <a:t>amalga</a:t>
            </a:r>
            <a:r>
              <a:rPr lang="en-US" dirty="0"/>
              <a:t> </a:t>
            </a:r>
            <a:r>
              <a:rPr lang="en-US" dirty="0" err="1"/>
              <a:t>oshirish</a:t>
            </a:r>
            <a:r>
              <a:rPr lang="en-US" dirty="0"/>
              <a:t> </a:t>
            </a:r>
            <a:r>
              <a:rPr lang="en-US" dirty="0" err="1"/>
              <a:t>masalasi</a:t>
            </a:r>
            <a:r>
              <a:rPr lang="en-US" dirty="0"/>
              <a:t> </a:t>
            </a:r>
            <a:r>
              <a:rPr lang="en-US" dirty="0" err="1"/>
              <a:t>ko'rib</a:t>
            </a:r>
            <a:r>
              <a:rPr lang="en-US" dirty="0"/>
              <a:t> </a:t>
            </a:r>
            <a:r>
              <a:rPr lang="en-US" dirty="0" err="1"/>
              <a:t>chiqilishi</a:t>
            </a:r>
            <a:r>
              <a:rPr lang="en-US" dirty="0"/>
              <a:t> </a:t>
            </a:r>
            <a:r>
              <a:rPr lang="en-US" dirty="0" err="1"/>
              <a:t>mumkin</a:t>
            </a:r>
            <a:r>
              <a:rPr lang="en-US" dirty="0"/>
              <a:t>; </a:t>
            </a:r>
            <a:r>
              <a:rPr lang="en-US" dirty="0" err="1"/>
              <a:t>Bundan</a:t>
            </a:r>
            <a:r>
              <a:rPr lang="en-US" dirty="0"/>
              <a:t> </a:t>
            </a:r>
            <a:r>
              <a:rPr lang="en-US" dirty="0" err="1"/>
              <a:t>tashqari</a:t>
            </a:r>
            <a:r>
              <a:rPr lang="en-US" dirty="0"/>
              <a:t>, NPV </a:t>
            </a:r>
            <a:r>
              <a:rPr lang="en-US" dirty="0" err="1"/>
              <a:t>qiymati</a:t>
            </a:r>
            <a:r>
              <a:rPr lang="en-US" dirty="0"/>
              <a:t> </a:t>
            </a:r>
            <a:r>
              <a:rPr lang="en-US" dirty="0" err="1"/>
              <a:t>qanchalik</a:t>
            </a:r>
            <a:r>
              <a:rPr lang="en-US" dirty="0"/>
              <a:t> </a:t>
            </a:r>
            <a:r>
              <a:rPr lang="en-US" dirty="0" err="1"/>
              <a:t>yuqori</a:t>
            </a:r>
            <a:r>
              <a:rPr lang="en-US" dirty="0"/>
              <a:t> </a:t>
            </a:r>
            <a:r>
              <a:rPr lang="en-US" dirty="0" err="1"/>
              <a:t>bo'lsa</a:t>
            </a:r>
            <a:r>
              <a:rPr lang="en-US" dirty="0"/>
              <a:t>, </a:t>
            </a:r>
            <a:r>
              <a:rPr lang="en-US" dirty="0" err="1"/>
              <a:t>loyiha</a:t>
            </a:r>
            <a:r>
              <a:rPr lang="en-US" dirty="0"/>
              <a:t> </a:t>
            </a:r>
            <a:r>
              <a:rPr lang="en-US" dirty="0" err="1"/>
              <a:t>shunchalik</a:t>
            </a:r>
            <a:r>
              <a:rPr lang="en-US" dirty="0"/>
              <a:t> </a:t>
            </a:r>
            <a:r>
              <a:rPr lang="en-US" dirty="0" err="1"/>
              <a:t>foydali</a:t>
            </a:r>
            <a:r>
              <a:rPr lang="en-US" dirty="0"/>
              <a:t> </a:t>
            </a:r>
            <a:r>
              <a:rPr lang="en-US" dirty="0" err="1"/>
              <a:t>bo'ladi</a:t>
            </a:r>
            <a:endParaRPr lang="en-US" dirty="0"/>
          </a:p>
        </p:txBody>
      </p:sp>
    </p:spTree>
    <p:extLst>
      <p:ext uri="{BB962C8B-B14F-4D97-AF65-F5344CB8AC3E}">
        <p14:creationId xmlns:p14="http://schemas.microsoft.com/office/powerpoint/2010/main" val="367514401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dirty="0" err="1"/>
              <a:t>Kompaniya</a:t>
            </a:r>
            <a:r>
              <a:rPr lang="en-US" dirty="0"/>
              <a:t> </a:t>
            </a:r>
            <a:r>
              <a:rPr lang="en-US" dirty="0" err="1"/>
              <a:t>rahbariyati</a:t>
            </a:r>
            <a:r>
              <a:rPr lang="en-US" dirty="0"/>
              <a:t> </a:t>
            </a:r>
            <a:r>
              <a:rPr lang="en-US" dirty="0" err="1"/>
              <a:t>kutilayotgan</a:t>
            </a:r>
            <a:r>
              <a:rPr lang="en-US" dirty="0"/>
              <a:t> </a:t>
            </a:r>
            <a:r>
              <a:rPr lang="en-US" dirty="0" err="1"/>
              <a:t>daromad</a:t>
            </a:r>
            <a:r>
              <a:rPr lang="en-US" dirty="0"/>
              <a:t> </a:t>
            </a:r>
            <a:r>
              <a:rPr lang="en-US" dirty="0" err="1"/>
              <a:t>hajmi</a:t>
            </a:r>
            <a:r>
              <a:rPr lang="en-US" dirty="0"/>
              <a:t> 116 million </a:t>
            </a:r>
            <a:r>
              <a:rPr lang="en-US" dirty="0" err="1"/>
              <a:t>rubl</a:t>
            </a:r>
            <a:r>
              <a:rPr lang="en-US" dirty="0"/>
              <a:t> </a:t>
            </a:r>
            <a:r>
              <a:rPr lang="en-US" dirty="0" err="1"/>
              <a:t>bo'lgan</a:t>
            </a:r>
            <a:r>
              <a:rPr lang="en-US" dirty="0"/>
              <a:t> </a:t>
            </a:r>
            <a:r>
              <a:rPr lang="en-US" dirty="0" err="1"/>
              <a:t>yangi</a:t>
            </a:r>
            <a:r>
              <a:rPr lang="en-US" dirty="0"/>
              <a:t> </a:t>
            </a:r>
            <a:r>
              <a:rPr lang="en-US" dirty="0" err="1"/>
              <a:t>mahsulot</a:t>
            </a:r>
            <a:r>
              <a:rPr lang="en-US" dirty="0"/>
              <a:t> </a:t>
            </a:r>
            <a:r>
              <a:rPr lang="en-US" dirty="0" err="1"/>
              <a:t>ishlab</a:t>
            </a:r>
            <a:r>
              <a:rPr lang="en-US" dirty="0"/>
              <a:t> </a:t>
            </a:r>
            <a:r>
              <a:rPr lang="en-US" dirty="0" err="1"/>
              <a:t>chiqarishga</a:t>
            </a:r>
            <a:r>
              <a:rPr lang="en-US" dirty="0"/>
              <a:t> </a:t>
            </a:r>
            <a:r>
              <a:rPr lang="en-US" dirty="0" err="1"/>
              <a:t>mablag</a:t>
            </a:r>
            <a:r>
              <a:rPr lang="en-US" dirty="0"/>
              <a:t> '</a:t>
            </a:r>
            <a:r>
              <a:rPr lang="en-US" dirty="0" err="1"/>
              <a:t>sarflashni</a:t>
            </a:r>
            <a:r>
              <a:rPr lang="en-US" dirty="0"/>
              <a:t> </a:t>
            </a:r>
            <a:r>
              <a:rPr lang="en-US" dirty="0" err="1"/>
              <a:t>rejalashtirmoqda</a:t>
            </a:r>
            <a:r>
              <a:rPr lang="en-US" dirty="0"/>
              <a:t>. 4 </a:t>
            </a:r>
            <a:r>
              <a:rPr lang="en-US" dirty="0" err="1"/>
              <a:t>yildan</a:t>
            </a:r>
            <a:r>
              <a:rPr lang="en-US" dirty="0"/>
              <a:t> </a:t>
            </a:r>
            <a:r>
              <a:rPr lang="en-US" dirty="0" err="1"/>
              <a:t>keyin</a:t>
            </a:r>
            <a:r>
              <a:rPr lang="en-US" dirty="0"/>
              <a:t>. </a:t>
            </a:r>
            <a:r>
              <a:rPr lang="en-US" dirty="0" err="1"/>
              <a:t>Ishlab</a:t>
            </a:r>
            <a:r>
              <a:rPr lang="en-US" dirty="0"/>
              <a:t> </a:t>
            </a:r>
            <a:r>
              <a:rPr lang="en-US" dirty="0" err="1"/>
              <a:t>chiqarishni</a:t>
            </a:r>
            <a:r>
              <a:rPr lang="en-US" dirty="0"/>
              <a:t> </a:t>
            </a:r>
            <a:r>
              <a:rPr lang="en-US" dirty="0" err="1"/>
              <a:t>ta'minlash</a:t>
            </a:r>
            <a:r>
              <a:rPr lang="en-US" dirty="0"/>
              <a:t> </a:t>
            </a:r>
            <a:r>
              <a:rPr lang="en-US" dirty="0" err="1"/>
              <a:t>uchun</a:t>
            </a:r>
            <a:r>
              <a:rPr lang="en-US" dirty="0"/>
              <a:t> </a:t>
            </a:r>
            <a:r>
              <a:rPr lang="en-US" dirty="0" err="1"/>
              <a:t>o'rtacha</a:t>
            </a:r>
            <a:r>
              <a:rPr lang="en-US" dirty="0"/>
              <a:t> </a:t>
            </a:r>
            <a:r>
              <a:rPr lang="en-US" dirty="0" err="1"/>
              <a:t>yillik</a:t>
            </a:r>
            <a:r>
              <a:rPr lang="en-US" dirty="0"/>
              <a:t> </a:t>
            </a:r>
            <a:r>
              <a:rPr lang="en-US" dirty="0" err="1"/>
              <a:t>xarajatlar</a:t>
            </a:r>
            <a:r>
              <a:rPr lang="en-US" dirty="0"/>
              <a:t> </a:t>
            </a:r>
            <a:r>
              <a:rPr lang="en-US" dirty="0" err="1"/>
              <a:t>moliyaviy</a:t>
            </a:r>
            <a:r>
              <a:rPr lang="en-US" dirty="0"/>
              <a:t> </a:t>
            </a:r>
            <a:r>
              <a:rPr lang="en-US" dirty="0" err="1"/>
              <a:t>natijalarga</a:t>
            </a:r>
            <a:r>
              <a:rPr lang="en-US" dirty="0"/>
              <a:t> </a:t>
            </a:r>
            <a:r>
              <a:rPr lang="en-US" dirty="0" err="1"/>
              <a:t>va</a:t>
            </a:r>
            <a:r>
              <a:rPr lang="en-US" dirty="0"/>
              <a:t> 5 million </a:t>
            </a:r>
            <a:r>
              <a:rPr lang="en-US" dirty="0" err="1"/>
              <a:t>rubl</a:t>
            </a:r>
            <a:r>
              <a:rPr lang="en-US" dirty="0"/>
              <a:t> </a:t>
            </a:r>
            <a:r>
              <a:rPr lang="en-US" dirty="0" err="1"/>
              <a:t>miqdoridagi</a:t>
            </a:r>
            <a:r>
              <a:rPr lang="en-US" dirty="0"/>
              <a:t> </a:t>
            </a:r>
            <a:r>
              <a:rPr lang="en-US" dirty="0" err="1"/>
              <a:t>daromad</a:t>
            </a:r>
            <a:r>
              <a:rPr lang="en-US" dirty="0"/>
              <a:t> </a:t>
            </a:r>
            <a:r>
              <a:rPr lang="en-US" dirty="0" err="1"/>
              <a:t>solig'iga</a:t>
            </a:r>
            <a:r>
              <a:rPr lang="en-US" dirty="0"/>
              <a:t> </a:t>
            </a:r>
            <a:r>
              <a:rPr lang="en-US" dirty="0" err="1"/>
              <a:t>tegishli</a:t>
            </a:r>
            <a:r>
              <a:rPr lang="en-US" dirty="0"/>
              <a:t> </a:t>
            </a:r>
            <a:r>
              <a:rPr lang="en-US" dirty="0" err="1"/>
              <a:t>soliq</a:t>
            </a:r>
            <a:r>
              <a:rPr lang="en-US" dirty="0"/>
              <a:t> </a:t>
            </a:r>
            <a:r>
              <a:rPr lang="en-US" dirty="0" err="1"/>
              <a:t>va</a:t>
            </a:r>
            <a:r>
              <a:rPr lang="en-US" dirty="0"/>
              <a:t> </a:t>
            </a:r>
            <a:r>
              <a:rPr lang="en-US" dirty="0" err="1"/>
              <a:t>to'lovlar</a:t>
            </a:r>
            <a:r>
              <a:rPr lang="en-US" dirty="0"/>
              <a:t> </a:t>
            </a:r>
            <a:r>
              <a:rPr lang="en-US" dirty="0" err="1"/>
              <a:t>miqdorida</a:t>
            </a:r>
            <a:r>
              <a:rPr lang="en-US" dirty="0"/>
              <a:t> </a:t>
            </a:r>
            <a:r>
              <a:rPr lang="en-US" dirty="0" err="1"/>
              <a:t>amortizatsiya</a:t>
            </a:r>
            <a:r>
              <a:rPr lang="en-US" dirty="0"/>
              <a:t> </a:t>
            </a:r>
            <a:r>
              <a:rPr lang="en-US" dirty="0" err="1"/>
              <a:t>ajratmalarisiz</a:t>
            </a:r>
            <a:r>
              <a:rPr lang="en-US" dirty="0"/>
              <a:t> </a:t>
            </a:r>
            <a:r>
              <a:rPr lang="en-US" dirty="0" err="1"/>
              <a:t>talab</a:t>
            </a:r>
            <a:r>
              <a:rPr lang="en-US" dirty="0"/>
              <a:t> </a:t>
            </a:r>
            <a:r>
              <a:rPr lang="en-US" dirty="0" err="1"/>
              <a:t>qilinadi</a:t>
            </a:r>
            <a:r>
              <a:rPr lang="en-US" dirty="0"/>
              <a:t>. </a:t>
            </a:r>
            <a:r>
              <a:rPr lang="en-US" dirty="0" err="1"/>
              <a:t>Kapital</a:t>
            </a:r>
            <a:r>
              <a:rPr lang="en-US" dirty="0"/>
              <a:t> </a:t>
            </a:r>
            <a:r>
              <a:rPr lang="en-US" dirty="0" err="1"/>
              <a:t>qo'yilmalar</a:t>
            </a:r>
            <a:r>
              <a:rPr lang="en-US" dirty="0"/>
              <a:t> ( </a:t>
            </a:r>
            <a:r>
              <a:rPr lang="en-US" b="1" i="1" dirty="0" err="1"/>
              <a:t>Ci</a:t>
            </a:r>
            <a:r>
              <a:rPr lang="en-US" i="1" dirty="0"/>
              <a:t> </a:t>
            </a:r>
            <a:r>
              <a:rPr lang="en-US" dirty="0"/>
              <a:t>) </a:t>
            </a:r>
            <a:r>
              <a:rPr lang="en-US" dirty="0" err="1"/>
              <a:t>butun</a:t>
            </a:r>
            <a:r>
              <a:rPr lang="en-US" dirty="0"/>
              <a:t> </a:t>
            </a:r>
            <a:r>
              <a:rPr lang="en-US" dirty="0" err="1"/>
              <a:t>investitsiya</a:t>
            </a:r>
            <a:r>
              <a:rPr lang="en-US" dirty="0"/>
              <a:t> </a:t>
            </a:r>
            <a:r>
              <a:rPr lang="en-US" dirty="0" err="1"/>
              <a:t>davri</a:t>
            </a:r>
            <a:r>
              <a:rPr lang="en-US" dirty="0"/>
              <a:t> </a:t>
            </a:r>
            <a:r>
              <a:rPr lang="en-US" dirty="0" err="1"/>
              <a:t>uchun</a:t>
            </a:r>
            <a:r>
              <a:rPr lang="en-US" dirty="0"/>
              <a:t> summa 60 million </a:t>
            </a:r>
            <a:r>
              <a:rPr lang="en-US" dirty="0" err="1"/>
              <a:t>rublga</a:t>
            </a:r>
            <a:r>
              <a:rPr lang="en-US" dirty="0"/>
              <a:t> </a:t>
            </a:r>
            <a:r>
              <a:rPr lang="en-US" dirty="0" err="1"/>
              <a:t>teng</a:t>
            </a:r>
            <a:r>
              <a:rPr lang="en-US" dirty="0"/>
              <a:t>. </a:t>
            </a:r>
            <a:r>
              <a:rPr lang="en-US" dirty="0" err="1"/>
              <a:t>Chegirma</a:t>
            </a:r>
            <a:r>
              <a:rPr lang="en-US" dirty="0"/>
              <a:t> </a:t>
            </a:r>
            <a:r>
              <a:rPr lang="en-US" dirty="0" err="1"/>
              <a:t>darajasi</a:t>
            </a:r>
            <a:r>
              <a:rPr lang="en-US" dirty="0"/>
              <a:t> ( </a:t>
            </a:r>
            <a:r>
              <a:rPr lang="en-US" b="1" i="1" dirty="0"/>
              <a:t>r</a:t>
            </a:r>
            <a:r>
              <a:rPr lang="en-US" i="1" dirty="0"/>
              <a:t> </a:t>
            </a:r>
            <a:r>
              <a:rPr lang="en-US" dirty="0"/>
              <a:t>) </a:t>
            </a:r>
            <a:r>
              <a:rPr lang="en-US" dirty="0" err="1"/>
              <a:t>yiliga</a:t>
            </a:r>
            <a:r>
              <a:rPr lang="en-US" dirty="0"/>
              <a:t> 11% </a:t>
            </a:r>
            <a:r>
              <a:rPr lang="en-US" dirty="0" err="1"/>
              <a:t>miqdorida</a:t>
            </a:r>
            <a:r>
              <a:rPr lang="en-US" dirty="0"/>
              <a:t> </a:t>
            </a:r>
            <a:r>
              <a:rPr lang="en-US" dirty="0" err="1"/>
              <a:t>belgilanadi</a:t>
            </a:r>
            <a:r>
              <a:rPr lang="en-US" dirty="0"/>
              <a:t>.</a:t>
            </a:r>
          </a:p>
        </p:txBody>
      </p:sp>
    </p:spTree>
    <p:extLst>
      <p:ext uri="{BB962C8B-B14F-4D97-AF65-F5344CB8AC3E}">
        <p14:creationId xmlns:p14="http://schemas.microsoft.com/office/powerpoint/2010/main" val="151649538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3733800"/>
            <a:ext cx="8382000" cy="199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1675484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fontAlgn="base"/>
            <a:r>
              <a:rPr lang="en-US" dirty="0" err="1"/>
              <a:t>rentabellik</a:t>
            </a:r>
            <a:r>
              <a:rPr lang="en-US" dirty="0"/>
              <a:t> </a:t>
            </a:r>
            <a:r>
              <a:rPr lang="en-US" dirty="0" err="1"/>
              <a:t>ko'rsatkichlari</a:t>
            </a:r>
            <a:r>
              <a:rPr lang="en-US" dirty="0"/>
              <a:t> </a:t>
            </a:r>
            <a:r>
              <a:rPr lang="en-US" dirty="0" err="1"/>
              <a:t>loyihaga</a:t>
            </a:r>
            <a:r>
              <a:rPr lang="en-US" dirty="0"/>
              <a:t> </a:t>
            </a:r>
            <a:r>
              <a:rPr lang="en-US" dirty="0" err="1"/>
              <a:t>kiritilgan</a:t>
            </a:r>
            <a:r>
              <a:rPr lang="en-US" dirty="0"/>
              <a:t> </a:t>
            </a:r>
            <a:r>
              <a:rPr lang="en-US" dirty="0" err="1"/>
              <a:t>investitsiyalarning</a:t>
            </a:r>
            <a:r>
              <a:rPr lang="en-US" dirty="0"/>
              <a:t> </a:t>
            </a:r>
            <a:r>
              <a:rPr lang="en-US" dirty="0" err="1"/>
              <a:t>qaytarilishini</a:t>
            </a:r>
            <a:r>
              <a:rPr lang="en-US" dirty="0"/>
              <a:t> (</a:t>
            </a:r>
            <a:r>
              <a:rPr lang="en-US" dirty="0" err="1"/>
              <a:t>nisbiy</a:t>
            </a:r>
            <a:r>
              <a:rPr lang="en-US" dirty="0"/>
              <a:t>) </a:t>
            </a:r>
            <a:r>
              <a:rPr lang="en-US" dirty="0" err="1"/>
              <a:t>tavsiflaydi</a:t>
            </a:r>
            <a:r>
              <a:rPr lang="en-US" dirty="0"/>
              <a:t>. </a:t>
            </a:r>
            <a:r>
              <a:rPr lang="en-US" dirty="0" err="1"/>
              <a:t>Ular</a:t>
            </a:r>
            <a:r>
              <a:rPr lang="en-US" dirty="0"/>
              <a:t> </a:t>
            </a:r>
            <a:r>
              <a:rPr lang="en-US" dirty="0" err="1"/>
              <a:t>diskontlangan</a:t>
            </a:r>
            <a:r>
              <a:rPr lang="en-US" dirty="0"/>
              <a:t> </a:t>
            </a:r>
            <a:r>
              <a:rPr lang="en-US" dirty="0" err="1"/>
              <a:t>va</a:t>
            </a:r>
            <a:r>
              <a:rPr lang="en-US" dirty="0"/>
              <a:t> </a:t>
            </a:r>
            <a:r>
              <a:rPr lang="en-US" dirty="0" err="1"/>
              <a:t>diskontlanmagan</a:t>
            </a:r>
            <a:r>
              <a:rPr lang="en-US" dirty="0"/>
              <a:t> </a:t>
            </a:r>
            <a:r>
              <a:rPr lang="en-US" dirty="0" err="1"/>
              <a:t>pul</a:t>
            </a:r>
            <a:r>
              <a:rPr lang="en-US" dirty="0"/>
              <a:t> </a:t>
            </a:r>
            <a:r>
              <a:rPr lang="en-US" dirty="0" err="1"/>
              <a:t>oqimlari</a:t>
            </a:r>
            <a:r>
              <a:rPr lang="en-US" dirty="0"/>
              <a:t> </a:t>
            </a:r>
            <a:r>
              <a:rPr lang="en-US" dirty="0" err="1"/>
              <a:t>uchun</a:t>
            </a:r>
            <a:r>
              <a:rPr lang="en-US" dirty="0"/>
              <a:t> ham </a:t>
            </a:r>
            <a:r>
              <a:rPr lang="en-US" dirty="0" err="1"/>
              <a:t>hisoblanishi</a:t>
            </a:r>
            <a:r>
              <a:rPr lang="en-US" dirty="0"/>
              <a:t> </a:t>
            </a:r>
            <a:r>
              <a:rPr lang="en-US" dirty="0" err="1"/>
              <a:t>mumkin</a:t>
            </a:r>
            <a:r>
              <a:rPr lang="en-US" dirty="0"/>
              <a:t>.</a:t>
            </a:r>
          </a:p>
          <a:p>
            <a:pPr fontAlgn="base"/>
            <a:r>
              <a:rPr lang="en-US" dirty="0" err="1"/>
              <a:t>Investitsiyalar</a:t>
            </a:r>
            <a:r>
              <a:rPr lang="en-US" dirty="0"/>
              <a:t> </a:t>
            </a:r>
            <a:r>
              <a:rPr lang="en-US" dirty="0" err="1"/>
              <a:t>daromadliligi</a:t>
            </a:r>
            <a:r>
              <a:rPr lang="en-US" dirty="0"/>
              <a:t> </a:t>
            </a:r>
            <a:r>
              <a:rPr lang="en-US" dirty="0" err="1"/>
              <a:t>indeksi</a:t>
            </a:r>
            <a:r>
              <a:rPr lang="en-US" dirty="0"/>
              <a:t> (ID) - </a:t>
            </a:r>
            <a:r>
              <a:rPr lang="en-US" dirty="0" err="1"/>
              <a:t>operatsion</a:t>
            </a:r>
            <a:r>
              <a:rPr lang="en-US" dirty="0"/>
              <a:t> </a:t>
            </a:r>
            <a:r>
              <a:rPr lang="en-US" dirty="0" err="1"/>
              <a:t>faoliyatdan</a:t>
            </a:r>
            <a:r>
              <a:rPr lang="en-US" dirty="0"/>
              <a:t> </a:t>
            </a:r>
            <a:r>
              <a:rPr lang="en-US" dirty="0" err="1"/>
              <a:t>pul</a:t>
            </a:r>
            <a:r>
              <a:rPr lang="en-US" dirty="0"/>
              <a:t> </a:t>
            </a:r>
            <a:r>
              <a:rPr lang="en-US" dirty="0" err="1"/>
              <a:t>oqimi</a:t>
            </a:r>
            <a:r>
              <a:rPr lang="en-US" dirty="0"/>
              <a:t> </a:t>
            </a:r>
            <a:r>
              <a:rPr lang="en-US" dirty="0" err="1"/>
              <a:t>elementlari</a:t>
            </a:r>
            <a:r>
              <a:rPr lang="en-US" dirty="0"/>
              <a:t> </a:t>
            </a:r>
            <a:r>
              <a:rPr lang="en-US" dirty="0" err="1"/>
              <a:t>summasining</a:t>
            </a:r>
            <a:r>
              <a:rPr lang="en-US" dirty="0"/>
              <a:t> </a:t>
            </a:r>
            <a:r>
              <a:rPr lang="en-US" dirty="0" err="1"/>
              <a:t>investitsion</a:t>
            </a:r>
            <a:r>
              <a:rPr lang="en-US" dirty="0"/>
              <a:t> </a:t>
            </a:r>
            <a:r>
              <a:rPr lang="en-US" dirty="0" err="1"/>
              <a:t>faoliyatdan</a:t>
            </a:r>
            <a:r>
              <a:rPr lang="en-US" dirty="0"/>
              <a:t> </a:t>
            </a:r>
            <a:r>
              <a:rPr lang="en-US" dirty="0" err="1"/>
              <a:t>keladigan</a:t>
            </a:r>
            <a:r>
              <a:rPr lang="en-US" dirty="0"/>
              <a:t> </a:t>
            </a:r>
            <a:r>
              <a:rPr lang="en-US" dirty="0" err="1"/>
              <a:t>pul</a:t>
            </a:r>
            <a:r>
              <a:rPr lang="en-US" dirty="0"/>
              <a:t> </a:t>
            </a:r>
            <a:r>
              <a:rPr lang="en-US" dirty="0" err="1"/>
              <a:t>oqimi</a:t>
            </a:r>
            <a:r>
              <a:rPr lang="en-US" dirty="0"/>
              <a:t> </a:t>
            </a:r>
            <a:r>
              <a:rPr lang="en-US" dirty="0" err="1"/>
              <a:t>elementlari</a:t>
            </a:r>
            <a:r>
              <a:rPr lang="en-US" dirty="0"/>
              <a:t> </a:t>
            </a:r>
            <a:r>
              <a:rPr lang="en-US" dirty="0" err="1"/>
              <a:t>summasining</a:t>
            </a:r>
            <a:r>
              <a:rPr lang="en-US" dirty="0"/>
              <a:t> </a:t>
            </a:r>
            <a:r>
              <a:rPr lang="en-US" dirty="0" err="1"/>
              <a:t>mutlaq</a:t>
            </a:r>
            <a:r>
              <a:rPr lang="en-US" dirty="0"/>
              <a:t> </a:t>
            </a:r>
            <a:r>
              <a:rPr lang="en-US" dirty="0" err="1"/>
              <a:t>qiymatiga</a:t>
            </a:r>
            <a:r>
              <a:rPr lang="en-US" dirty="0"/>
              <a:t> </a:t>
            </a:r>
            <a:r>
              <a:rPr lang="en-US" dirty="0" err="1"/>
              <a:t>nisbati</a:t>
            </a:r>
            <a:r>
              <a:rPr lang="en-US" dirty="0"/>
              <a:t>.</a:t>
            </a:r>
          </a:p>
          <a:p>
            <a:endParaRPr lang="en-US" dirty="0"/>
          </a:p>
        </p:txBody>
      </p:sp>
    </p:spTree>
    <p:extLst>
      <p:ext uri="{BB962C8B-B14F-4D97-AF65-F5344CB8AC3E}">
        <p14:creationId xmlns:p14="http://schemas.microsoft.com/office/powerpoint/2010/main" val="16010101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dirty="0"/>
              <a:t> </a:t>
            </a:r>
            <a:r>
              <a:rPr lang="en-US" dirty="0" err="1"/>
              <a:t>rentabellik</a:t>
            </a:r>
            <a:r>
              <a:rPr lang="en-US" dirty="0"/>
              <a:t> </a:t>
            </a:r>
            <a:r>
              <a:rPr lang="en-US" dirty="0" err="1"/>
              <a:t>indeksi</a:t>
            </a:r>
            <a:r>
              <a:rPr lang="en-US" dirty="0"/>
              <a:t> </a:t>
            </a:r>
            <a:r>
              <a:rPr lang="en-US" dirty="0" err="1"/>
              <a:t>diskontlangan</a:t>
            </a:r>
            <a:r>
              <a:rPr lang="en-US" dirty="0"/>
              <a:t>. </a:t>
            </a:r>
            <a:r>
              <a:rPr lang="en-US" dirty="0" err="1"/>
              <a:t>Investitsiyaviy</a:t>
            </a:r>
            <a:r>
              <a:rPr lang="en-US" dirty="0"/>
              <a:t> </a:t>
            </a:r>
            <a:r>
              <a:rPr lang="en-US" dirty="0" err="1"/>
              <a:t>loyihalar</a:t>
            </a:r>
            <a:r>
              <a:rPr lang="en-US" dirty="0"/>
              <a:t> </a:t>
            </a:r>
            <a:r>
              <a:rPr lang="en-US" dirty="0" err="1"/>
              <a:t>samaradorligini</a:t>
            </a:r>
            <a:r>
              <a:rPr lang="en-US" dirty="0"/>
              <a:t> </a:t>
            </a:r>
            <a:r>
              <a:rPr lang="en-US" dirty="0" err="1"/>
              <a:t>baholash</a:t>
            </a:r>
            <a:r>
              <a:rPr lang="en-US" dirty="0"/>
              <a:t> </a:t>
            </a:r>
            <a:r>
              <a:rPr lang="en-US" dirty="0" err="1"/>
              <a:t>bo'yicha</a:t>
            </a:r>
            <a:r>
              <a:rPr lang="en-US" dirty="0"/>
              <a:t> </a:t>
            </a:r>
            <a:r>
              <a:rPr lang="en-US" dirty="0" err="1"/>
              <a:t>qo'llanmaning</a:t>
            </a:r>
            <a:r>
              <a:rPr lang="en-US" dirty="0"/>
              <a:t> 2.8-bandiga </a:t>
            </a:r>
            <a:r>
              <a:rPr lang="en-US" dirty="0" err="1"/>
              <a:t>binoan</a:t>
            </a:r>
            <a:r>
              <a:rPr lang="en-US" dirty="0"/>
              <a:t> </a:t>
            </a:r>
            <a:r>
              <a:rPr lang="en-US" dirty="0" err="1"/>
              <a:t>investitsiya</a:t>
            </a:r>
            <a:r>
              <a:rPr lang="en-US" dirty="0"/>
              <a:t> </a:t>
            </a:r>
            <a:r>
              <a:rPr lang="en-US" dirty="0" err="1"/>
              <a:t>indeksining</a:t>
            </a:r>
            <a:r>
              <a:rPr lang="en-US" dirty="0"/>
              <a:t> (IDI) </a:t>
            </a:r>
            <a:r>
              <a:rPr lang="en-US" dirty="0" err="1"/>
              <a:t>diskontlangan</a:t>
            </a:r>
            <a:r>
              <a:rPr lang="en-US" dirty="0"/>
              <a:t> </a:t>
            </a:r>
            <a:r>
              <a:rPr lang="en-US" dirty="0" err="1"/>
              <a:t>foydasi</a:t>
            </a:r>
            <a:r>
              <a:rPr lang="en-US" dirty="0"/>
              <a:t> - </a:t>
            </a:r>
            <a:r>
              <a:rPr lang="en-US" dirty="0" err="1"/>
              <a:t>bu</a:t>
            </a:r>
            <a:r>
              <a:rPr lang="en-US" dirty="0"/>
              <a:t> </a:t>
            </a:r>
            <a:r>
              <a:rPr lang="en-US" dirty="0" err="1"/>
              <a:t>operatsion</a:t>
            </a:r>
            <a:r>
              <a:rPr lang="en-US" dirty="0"/>
              <a:t> </a:t>
            </a:r>
            <a:r>
              <a:rPr lang="en-US" dirty="0" err="1"/>
              <a:t>faoliyatdan</a:t>
            </a:r>
            <a:r>
              <a:rPr lang="en-US" dirty="0"/>
              <a:t> </a:t>
            </a:r>
            <a:r>
              <a:rPr lang="en-US" dirty="0" err="1"/>
              <a:t>tushgan</a:t>
            </a:r>
            <a:r>
              <a:rPr lang="en-US" dirty="0"/>
              <a:t> </a:t>
            </a:r>
            <a:r>
              <a:rPr lang="en-US" dirty="0" err="1"/>
              <a:t>pul</a:t>
            </a:r>
            <a:r>
              <a:rPr lang="en-US" dirty="0"/>
              <a:t> </a:t>
            </a:r>
            <a:r>
              <a:rPr lang="en-US" dirty="0" err="1"/>
              <a:t>oqimlari</a:t>
            </a:r>
            <a:r>
              <a:rPr lang="en-US" dirty="0"/>
              <a:t> </a:t>
            </a:r>
            <a:r>
              <a:rPr lang="en-US" dirty="0" err="1"/>
              <a:t>moddalarining</a:t>
            </a:r>
            <a:r>
              <a:rPr lang="en-US" dirty="0"/>
              <a:t> </a:t>
            </a:r>
            <a:r>
              <a:rPr lang="en-US" dirty="0" err="1"/>
              <a:t>diskontlangan</a:t>
            </a:r>
            <a:r>
              <a:rPr lang="en-US" dirty="0"/>
              <a:t> </a:t>
            </a:r>
            <a:r>
              <a:rPr lang="en-US" dirty="0" err="1"/>
              <a:t>miqdorining</a:t>
            </a:r>
            <a:r>
              <a:rPr lang="en-US" dirty="0"/>
              <a:t> </a:t>
            </a:r>
            <a:r>
              <a:rPr lang="en-US" dirty="0" err="1"/>
              <a:t>investitsiya</a:t>
            </a:r>
            <a:r>
              <a:rPr lang="en-US" dirty="0"/>
              <a:t> </a:t>
            </a:r>
            <a:r>
              <a:rPr lang="en-US" dirty="0" err="1"/>
              <a:t>faoliyatidan</a:t>
            </a:r>
            <a:r>
              <a:rPr lang="en-US" dirty="0"/>
              <a:t> </a:t>
            </a:r>
            <a:r>
              <a:rPr lang="en-US" dirty="0" err="1"/>
              <a:t>tushadigan</a:t>
            </a:r>
            <a:r>
              <a:rPr lang="en-US" dirty="0"/>
              <a:t> </a:t>
            </a:r>
            <a:r>
              <a:rPr lang="en-US" dirty="0" err="1"/>
              <a:t>tushum</a:t>
            </a:r>
            <a:r>
              <a:rPr lang="en-US" dirty="0"/>
              <a:t> </a:t>
            </a:r>
            <a:r>
              <a:rPr lang="en-US" dirty="0" err="1"/>
              <a:t>miqdorining</a:t>
            </a:r>
            <a:r>
              <a:rPr lang="en-US" dirty="0"/>
              <a:t> </a:t>
            </a:r>
            <a:r>
              <a:rPr lang="en-US" dirty="0" err="1"/>
              <a:t>mutlaq</a:t>
            </a:r>
            <a:r>
              <a:rPr lang="en-US" dirty="0"/>
              <a:t> </a:t>
            </a:r>
            <a:r>
              <a:rPr lang="en-US" dirty="0" err="1"/>
              <a:t>qiymatiga</a:t>
            </a:r>
            <a:r>
              <a:rPr lang="en-US" dirty="0"/>
              <a:t> </a:t>
            </a:r>
            <a:r>
              <a:rPr lang="en-US" dirty="0" err="1"/>
              <a:t>nisbati</a:t>
            </a:r>
            <a:r>
              <a:rPr lang="en-US" dirty="0"/>
              <a:t>. </a:t>
            </a:r>
            <a:r>
              <a:rPr lang="en-US" dirty="0" err="1"/>
              <a:t>Ya'ni</a:t>
            </a:r>
            <a:r>
              <a:rPr lang="en-US" dirty="0"/>
              <a:t>, </a:t>
            </a:r>
            <a:r>
              <a:rPr lang="en-US" dirty="0" err="1"/>
              <a:t>iboraga</a:t>
            </a:r>
            <a:r>
              <a:rPr lang="en-US" dirty="0"/>
              <a:t> </a:t>
            </a:r>
            <a:r>
              <a:rPr lang="en-US" dirty="0" err="1"/>
              <a:t>mos</a:t>
            </a:r>
            <a:r>
              <a:rPr lang="en-US" dirty="0"/>
              <a:t> </a:t>
            </a:r>
            <a:r>
              <a:rPr lang="en-US" dirty="0" err="1"/>
              <a:t>keladi</a:t>
            </a:r>
            <a:r>
              <a:rPr lang="en-US" dirty="0"/>
              <a:t>:</a:t>
            </a:r>
          </a:p>
        </p:txBody>
      </p:sp>
    </p:spTree>
    <p:extLst>
      <p:ext uri="{BB962C8B-B14F-4D97-AF65-F5344CB8AC3E}">
        <p14:creationId xmlns:p14="http://schemas.microsoft.com/office/powerpoint/2010/main" val="12518152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810000"/>
            <a:ext cx="8096250" cy="200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81735592"/>
      </p:ext>
    </p:extLst>
  </p:cSld>
  <p:clrMapOvr>
    <a:masterClrMapping/>
  </p:clrMapOvr>
</p:sld>
</file>

<file path=ppt/theme/theme1.xml><?xml version="1.0" encoding="utf-8"?>
<a:theme xmlns:a="http://schemas.openxmlformats.org/drawingml/2006/main" name="Аспект">
  <a:themeElements>
    <a:clrScheme name="Аспект">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Аспект">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Аспект">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531</TotalTime>
  <Words>1393</Words>
  <Application>Microsoft Office PowerPoint</Application>
  <PresentationFormat>Экран (4:3)</PresentationFormat>
  <Paragraphs>185</Paragraphs>
  <Slides>44</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44</vt:i4>
      </vt:variant>
    </vt:vector>
  </HeadingPairs>
  <TitlesOfParts>
    <vt:vector size="49" baseType="lpstr">
      <vt:lpstr>Arial</vt:lpstr>
      <vt:lpstr>Times New Roman</vt:lpstr>
      <vt:lpstr>Trebuchet MS</vt:lpstr>
      <vt:lpstr>Wingdings 3</vt:lpstr>
      <vt:lpstr>Аспект</vt:lpstr>
      <vt:lpstr>Презентация PowerPoint</vt:lpstr>
      <vt:lpstr>Reja: </vt:lpstr>
      <vt:lpstr>Savollar </vt:lpstr>
      <vt:lpstr>Kirish </vt:lpstr>
      <vt:lpstr>Raqobatbardoshlik va samaradorlik  u nima?</vt:lpstr>
      <vt:lpstr>Raqobatbardosh mahsulot u nima?</vt:lpstr>
      <vt:lpstr>Презентация PowerPoint</vt:lpstr>
      <vt:lpstr>Презентация PowerPoint</vt:lpstr>
      <vt:lpstr>СИЗДА САВОЛ ТУҒИЛИШИ МУМКИН НЕГА АЙНАН МЕН БУ ИШНИ БИРИНЧИ БУЛИБ ЎЗБЕКИСТОНДА БОШЛАШИМ КЕРАК? </vt:lpstr>
      <vt:lpstr>Investitsiyalarning iqtisodiy samaradorligi</vt:lpstr>
      <vt:lpstr>«Samara»</vt:lpstr>
      <vt:lpstr>Iqtisodiy o'sish samaradorligi</vt:lpstr>
      <vt:lpstr>Iqtisodiy samaradorlik</vt:lpstr>
      <vt:lpstr>Iqtisodiy o'sish samaradorligi</vt:lpstr>
      <vt:lpstr>Iqtisodiy o'sish samaradorligi</vt:lpstr>
      <vt:lpstr>Iqtisodiy o'sish samaradorligi 2</vt:lpstr>
      <vt:lpstr>Investitsiya loyihasi samaradorligini baholash</vt:lpstr>
      <vt:lpstr>Investitsiya loyihalarini moliyaviy tahlil etish</vt:lpstr>
      <vt:lpstr>UNIDO uslubiyoti</vt:lpstr>
      <vt:lpstr>Moliyaviy tahlilning maqsadi</vt:lpstr>
      <vt:lpstr>Презентация PowerPoint</vt:lpstr>
      <vt:lpstr>Davomi </vt:lpstr>
      <vt:lpstr>Investitsiyalar samaradorligi</vt:lpstr>
      <vt:lpstr>Investitsion samaradorlik turlari</vt:lpstr>
      <vt:lpstr>Investitsion samaradorlik turlari</vt:lpstr>
      <vt:lpstr>Investitsion samaradorlik turlari</vt:lpstr>
      <vt:lpstr>Investitsion samaradorlik ko'rsatkichlari </vt:lpstr>
      <vt:lpstr>Korxona ko’lamida loyihalar samaradorligi</vt:lpstr>
      <vt:lpstr>Iqtisodiy baholash koeffitsientilari</vt:lpstr>
      <vt:lpstr>Investitsion samaradorlik </vt:lpstr>
      <vt:lpstr>Real pul oqimi</vt:lpstr>
      <vt:lpstr>Real pul saldosi</vt:lpstr>
      <vt:lpstr>Sof daromad - investitsiya</vt:lpstr>
      <vt:lpstr>ko'rsatkichlarini to'g'ri taqqoslash</vt:lpstr>
      <vt:lpstr>NPV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Administrator</dc:creator>
  <cp:lastModifiedBy>Пользователь</cp:lastModifiedBy>
  <cp:revision>123</cp:revision>
  <dcterms:created xsi:type="dcterms:W3CDTF">2006-08-16T00:00:00Z</dcterms:created>
  <dcterms:modified xsi:type="dcterms:W3CDTF">2023-10-24T19:56:48Z</dcterms:modified>
</cp:coreProperties>
</file>